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Raleway ExtraBold" panose="020B0604020202020204" charset="0"/>
      <p:bold r:id="rId21"/>
      <p:boldItalic r:id="rId22"/>
    </p:embeddedFont>
    <p:embeddedFont>
      <p:font typeface="Calibri" panose="020F0502020204030204" pitchFamily="34" charset="0"/>
      <p:regular r:id="rId23"/>
      <p:bold r:id="rId24"/>
      <p:italic r:id="rId25"/>
      <p:boldItalic r:id="rId26"/>
    </p:embeddedFont>
    <p:embeddedFont>
      <p:font typeface="Raleway" panose="020B0604020202020204" charset="0"/>
      <p:regular r:id="rId27"/>
      <p:bold r:id="rId28"/>
      <p:italic r:id="rId29"/>
      <p:boldItalic r:id="rId30"/>
    </p:embeddedFont>
    <p:embeddedFont>
      <p:font typeface="Raleway Medium" panose="020B0604020202020204" charset="0"/>
      <p:regular r:id="rId31"/>
      <p:bold r:id="rId32"/>
      <p:italic r:id="rId33"/>
      <p:boldItalic r:id="rId34"/>
    </p:embeddedFont>
    <p:embeddedFont>
      <p:font typeface="Lato"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26dd654c9a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26dd654c9a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7ba7e6b83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7ba7e6b83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635890c15b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635890c15b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421c02c342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421c02c342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635890c15b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635890c15b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635890c1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635890c1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35890c15b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635890c15b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87c454e2a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87c454e2a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635890c15b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635890c15b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635890c15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635890c15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635890c15b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635890c15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ba7e6b8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ba7e6b8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6dd654c9a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6dd654c9a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635890c15b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635890c15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421c02c342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421c02c34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56425c0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56425c0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635890c15b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635890c15b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635890c15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635890c15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5" name="Google Shape;4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 name="Google Shape;28;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 name="Google Shape;32;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
        <p:cNvGrpSpPr/>
        <p:nvPr/>
      </p:nvGrpSpPr>
      <p:grpSpPr>
        <a:xfrm>
          <a:off x="0" y="0"/>
          <a:ext cx="0" cy="0"/>
          <a:chOff x="0" y="0"/>
          <a:chExt cx="0" cy="0"/>
        </a:xfrm>
      </p:grpSpPr>
      <p:sp>
        <p:nvSpPr>
          <p:cNvPr id="34" name="Google Shape;3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 name="Google Shape;3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8" name="Google Shape;3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1" name="Google Shape;4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s://sites.google.com/seiu.org/apisummit2023/home?authuser=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
        <p:cNvGrpSpPr/>
        <p:nvPr/>
      </p:nvGrpSpPr>
      <p:grpSpPr>
        <a:xfrm>
          <a:off x="0" y="0"/>
          <a:ext cx="0" cy="0"/>
          <a:chOff x="0" y="0"/>
          <a:chExt cx="0" cy="0"/>
        </a:xfrm>
      </p:grpSpPr>
      <p:cxnSp>
        <p:nvCxnSpPr>
          <p:cNvPr id="52" name="Google Shape;52;p13"/>
          <p:cNvCxnSpPr/>
          <p:nvPr/>
        </p:nvCxnSpPr>
        <p:spPr>
          <a:xfrm>
            <a:off x="3336200" y="1289525"/>
            <a:ext cx="5088600" cy="19800"/>
          </a:xfrm>
          <a:prstGeom prst="straightConnector1">
            <a:avLst/>
          </a:prstGeom>
          <a:noFill/>
          <a:ln w="38100" cap="flat" cmpd="sng">
            <a:solidFill>
              <a:schemeClr val="lt1"/>
            </a:solidFill>
            <a:prstDash val="solid"/>
            <a:round/>
            <a:headEnd type="none" w="sm" len="sm"/>
            <a:tailEnd type="none" w="sm" len="sm"/>
          </a:ln>
        </p:spPr>
      </p:cxnSp>
      <p:sp>
        <p:nvSpPr>
          <p:cNvPr id="53" name="Google Shape;53;p13"/>
          <p:cNvSpPr txBox="1"/>
          <p:nvPr/>
        </p:nvSpPr>
        <p:spPr>
          <a:xfrm>
            <a:off x="3235250" y="1338075"/>
            <a:ext cx="5356500" cy="25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lt1"/>
                </a:solidFill>
                <a:latin typeface="Raleway"/>
                <a:ea typeface="Raleway"/>
                <a:cs typeface="Raleway"/>
                <a:sym typeface="Raleway"/>
              </a:rPr>
              <a:t>API 2023 Summit</a:t>
            </a:r>
            <a:endParaRPr sz="4800" b="1">
              <a:solidFill>
                <a:schemeClr val="lt1"/>
              </a:solidFill>
              <a:latin typeface="Raleway"/>
              <a:ea typeface="Raleway"/>
              <a:cs typeface="Raleway"/>
              <a:sym typeface="Raleway"/>
            </a:endParaRPr>
          </a:p>
          <a:p>
            <a:pPr marL="0" lvl="0" indent="0" algn="ctr" rtl="0">
              <a:spcBef>
                <a:spcPts val="0"/>
              </a:spcBef>
              <a:spcAft>
                <a:spcPts val="0"/>
              </a:spcAft>
              <a:buNone/>
            </a:pPr>
            <a:r>
              <a:rPr lang="en" sz="4800" b="1">
                <a:solidFill>
                  <a:schemeClr val="lt1"/>
                </a:solidFill>
                <a:latin typeface="Raleway"/>
                <a:ea typeface="Raleway"/>
                <a:cs typeface="Raleway"/>
                <a:sym typeface="Raleway"/>
              </a:rPr>
              <a:t>Report for SEIU Local 1000</a:t>
            </a:r>
            <a:endParaRPr sz="4800" b="1">
              <a:solidFill>
                <a:schemeClr val="lt1"/>
              </a:solidFill>
              <a:latin typeface="Raleway"/>
              <a:ea typeface="Raleway"/>
              <a:cs typeface="Raleway"/>
              <a:sym typeface="Raleway"/>
            </a:endParaRPr>
          </a:p>
        </p:txBody>
      </p:sp>
      <p:sp>
        <p:nvSpPr>
          <p:cNvPr id="54" name="Google Shape;54;p13"/>
          <p:cNvSpPr txBox="1"/>
          <p:nvPr/>
        </p:nvSpPr>
        <p:spPr>
          <a:xfrm>
            <a:off x="5767700" y="2942100"/>
            <a:ext cx="2657100" cy="42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1500">
              <a:solidFill>
                <a:srgbClr val="FFFFFF"/>
              </a:solidFill>
              <a:latin typeface="Lato"/>
              <a:ea typeface="Lato"/>
              <a:cs typeface="Lato"/>
              <a:sym typeface="Lato"/>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413400" y="445025"/>
            <a:ext cx="8342700" cy="572700"/>
          </a:xfrm>
          <a:prstGeom prst="rect">
            <a:avLst/>
          </a:prstGeom>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r>
              <a:rPr lang="en" sz="3300" b="1">
                <a:solidFill>
                  <a:srgbClr val="FFD966"/>
                </a:solidFill>
              </a:rPr>
              <a:t>LOCAL 1000 Attendees</a:t>
            </a:r>
            <a:endParaRPr sz="3400" b="1">
              <a:solidFill>
                <a:srgbClr val="FFD966"/>
              </a:solidFill>
            </a:endParaRPr>
          </a:p>
        </p:txBody>
      </p:sp>
      <p:sp>
        <p:nvSpPr>
          <p:cNvPr id="108" name="Google Shape;108;p22"/>
          <p:cNvSpPr txBox="1">
            <a:spLocks noGrp="1"/>
          </p:cNvSpPr>
          <p:nvPr>
            <p:ph type="body" idx="1"/>
          </p:nvPr>
        </p:nvSpPr>
        <p:spPr>
          <a:xfrm>
            <a:off x="413400" y="1104900"/>
            <a:ext cx="8342700" cy="38805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endParaRPr sz="1100">
              <a:solidFill>
                <a:schemeClr val="dk1"/>
              </a:solidFill>
            </a:endParaRPr>
          </a:p>
          <a:p>
            <a:pPr marL="457200" lvl="0" indent="-419100" algn="l" rtl="0">
              <a:lnSpc>
                <a:spcPct val="115000"/>
              </a:lnSpc>
              <a:spcBef>
                <a:spcPts val="0"/>
              </a:spcBef>
              <a:spcAft>
                <a:spcPts val="0"/>
              </a:spcAft>
              <a:buClr>
                <a:srgbClr val="FFD966"/>
              </a:buClr>
              <a:buSzPts val="3000"/>
              <a:buAutoNum type="arabicPeriod"/>
            </a:pPr>
            <a:r>
              <a:rPr lang="en" sz="3000">
                <a:solidFill>
                  <a:srgbClr val="FFD966"/>
                </a:solidFill>
              </a:rPr>
              <a:t>Christina Calugcugan</a:t>
            </a:r>
            <a:endParaRPr sz="3000">
              <a:solidFill>
                <a:srgbClr val="FFD966"/>
              </a:solidFill>
            </a:endParaRPr>
          </a:p>
          <a:p>
            <a:pPr marL="457200" lvl="0" indent="-419100" algn="l" rtl="0">
              <a:lnSpc>
                <a:spcPct val="115000"/>
              </a:lnSpc>
              <a:spcBef>
                <a:spcPts val="0"/>
              </a:spcBef>
              <a:spcAft>
                <a:spcPts val="0"/>
              </a:spcAft>
              <a:buClr>
                <a:srgbClr val="FFD966"/>
              </a:buClr>
              <a:buSzPts val="3000"/>
              <a:buAutoNum type="arabicPeriod"/>
            </a:pPr>
            <a:r>
              <a:rPr lang="en" sz="3000">
                <a:solidFill>
                  <a:srgbClr val="FFD966"/>
                </a:solidFill>
              </a:rPr>
              <a:t>Lindsay Cho</a:t>
            </a:r>
            <a:endParaRPr sz="3000">
              <a:solidFill>
                <a:srgbClr val="FFD966"/>
              </a:solidFill>
            </a:endParaRPr>
          </a:p>
          <a:p>
            <a:pPr marL="457200" lvl="0" indent="-419100" algn="l" rtl="0">
              <a:lnSpc>
                <a:spcPct val="115000"/>
              </a:lnSpc>
              <a:spcBef>
                <a:spcPts val="0"/>
              </a:spcBef>
              <a:spcAft>
                <a:spcPts val="0"/>
              </a:spcAft>
              <a:buClr>
                <a:srgbClr val="FFD966"/>
              </a:buClr>
              <a:buSzPts val="3000"/>
              <a:buAutoNum type="arabicPeriod"/>
            </a:pPr>
            <a:r>
              <a:rPr lang="en" sz="3000">
                <a:solidFill>
                  <a:srgbClr val="FFD966"/>
                </a:solidFill>
              </a:rPr>
              <a:t>Keilani Laso</a:t>
            </a:r>
            <a:endParaRPr sz="3000">
              <a:solidFill>
                <a:srgbClr val="FFD966"/>
              </a:solidFill>
            </a:endParaRPr>
          </a:p>
          <a:p>
            <a:pPr marL="457200" lvl="0" indent="-419100" algn="l" rtl="0">
              <a:lnSpc>
                <a:spcPct val="115000"/>
              </a:lnSpc>
              <a:spcBef>
                <a:spcPts val="0"/>
              </a:spcBef>
              <a:spcAft>
                <a:spcPts val="0"/>
              </a:spcAft>
              <a:buClr>
                <a:srgbClr val="FFD966"/>
              </a:buClr>
              <a:buSzPts val="3000"/>
              <a:buAutoNum type="arabicPeriod"/>
            </a:pPr>
            <a:r>
              <a:rPr lang="en" sz="3000">
                <a:solidFill>
                  <a:srgbClr val="FFD966"/>
                </a:solidFill>
              </a:rPr>
              <a:t>Sam Lieu</a:t>
            </a:r>
            <a:endParaRPr sz="3000">
              <a:solidFill>
                <a:srgbClr val="FFD966"/>
              </a:solidFill>
            </a:endParaRPr>
          </a:p>
          <a:p>
            <a:pPr marL="457200" lvl="0" indent="-419100" algn="l" rtl="0">
              <a:lnSpc>
                <a:spcPct val="115000"/>
              </a:lnSpc>
              <a:spcBef>
                <a:spcPts val="0"/>
              </a:spcBef>
              <a:spcAft>
                <a:spcPts val="0"/>
              </a:spcAft>
              <a:buClr>
                <a:srgbClr val="FFD966"/>
              </a:buClr>
              <a:buSzPts val="3000"/>
              <a:buAutoNum type="arabicPeriod"/>
            </a:pPr>
            <a:r>
              <a:rPr lang="en" sz="3000">
                <a:solidFill>
                  <a:srgbClr val="FFD966"/>
                </a:solidFill>
              </a:rPr>
              <a:t>Kimberly Manuel</a:t>
            </a:r>
            <a:endParaRPr sz="3000">
              <a:solidFill>
                <a:srgbClr val="FFD966"/>
              </a:solidFill>
            </a:endParaRPr>
          </a:p>
          <a:p>
            <a:pPr marL="457200" lvl="0" indent="-419100" algn="l" rtl="0">
              <a:lnSpc>
                <a:spcPct val="115000"/>
              </a:lnSpc>
              <a:spcBef>
                <a:spcPts val="0"/>
              </a:spcBef>
              <a:spcAft>
                <a:spcPts val="0"/>
              </a:spcAft>
              <a:buClr>
                <a:srgbClr val="FFD966"/>
              </a:buClr>
              <a:buSzPts val="3000"/>
              <a:buAutoNum type="arabicPeriod"/>
            </a:pPr>
            <a:r>
              <a:rPr lang="en" sz="3000">
                <a:solidFill>
                  <a:srgbClr val="FFD966"/>
                </a:solidFill>
              </a:rPr>
              <a:t>Cynthia Vo</a:t>
            </a:r>
            <a:endParaRPr sz="5800" b="1" u="sng">
              <a:solidFill>
                <a:srgbClr val="FFD9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3"/>
          <p:cNvSpPr txBox="1"/>
          <p:nvPr/>
        </p:nvSpPr>
        <p:spPr>
          <a:xfrm>
            <a:off x="5767700" y="2942100"/>
            <a:ext cx="2657100" cy="42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1500">
              <a:solidFill>
                <a:srgbClr val="FFFFFF"/>
              </a:solidFill>
              <a:latin typeface="Lato"/>
              <a:ea typeface="Lato"/>
              <a:cs typeface="Lato"/>
              <a:sym typeface="Lato"/>
            </a:endParaRPr>
          </a:p>
        </p:txBody>
      </p:sp>
      <p:pic>
        <p:nvPicPr>
          <p:cNvPr id="114" name="Google Shape;114;p23"/>
          <p:cNvPicPr preferRelativeResize="0"/>
          <p:nvPr/>
        </p:nvPicPr>
        <p:blipFill rotWithShape="1">
          <a:blip r:embed="rId4">
            <a:alphaModFix/>
          </a:blip>
          <a:srcRect l="8212" t="26779" r="29994" b="22702"/>
          <a:stretch/>
        </p:blipFill>
        <p:spPr>
          <a:xfrm>
            <a:off x="107525" y="2571750"/>
            <a:ext cx="4663926" cy="2430300"/>
          </a:xfrm>
          <a:prstGeom prst="rect">
            <a:avLst/>
          </a:prstGeom>
          <a:noFill/>
          <a:ln>
            <a:noFill/>
          </a:ln>
        </p:spPr>
      </p:pic>
      <p:pic>
        <p:nvPicPr>
          <p:cNvPr id="115" name="Google Shape;115;p23"/>
          <p:cNvPicPr preferRelativeResize="0"/>
          <p:nvPr/>
        </p:nvPicPr>
        <p:blipFill rotWithShape="1">
          <a:blip r:embed="rId5">
            <a:alphaModFix/>
          </a:blip>
          <a:srcRect l="10670" t="20168" r="15685" b="19753"/>
          <a:stretch/>
        </p:blipFill>
        <p:spPr>
          <a:xfrm>
            <a:off x="3655325" y="248950"/>
            <a:ext cx="5342474" cy="2817900"/>
          </a:xfrm>
          <a:prstGeom prst="rect">
            <a:avLst/>
          </a:prstGeom>
          <a:noFill/>
          <a:ln>
            <a:noFill/>
          </a:ln>
        </p:spPr>
      </p:pic>
      <p:pic>
        <p:nvPicPr>
          <p:cNvPr id="116" name="Google Shape;116;p23"/>
          <p:cNvPicPr preferRelativeResize="0"/>
          <p:nvPr/>
        </p:nvPicPr>
        <p:blipFill>
          <a:blip r:embed="rId6">
            <a:alphaModFix/>
          </a:blip>
          <a:stretch>
            <a:fillRect/>
          </a:stretch>
        </p:blipFill>
        <p:spPr>
          <a:xfrm>
            <a:off x="328550" y="373075"/>
            <a:ext cx="3326782" cy="2266951"/>
          </a:xfrm>
          <a:prstGeom prst="rect">
            <a:avLst/>
          </a:prstGeom>
          <a:noFill/>
          <a:ln>
            <a:noFill/>
          </a:ln>
        </p:spPr>
      </p:pic>
      <p:pic>
        <p:nvPicPr>
          <p:cNvPr id="117" name="Google Shape;117;p23"/>
          <p:cNvPicPr preferRelativeResize="0"/>
          <p:nvPr/>
        </p:nvPicPr>
        <p:blipFill>
          <a:blip r:embed="rId7">
            <a:alphaModFix/>
          </a:blip>
          <a:stretch>
            <a:fillRect/>
          </a:stretch>
        </p:blipFill>
        <p:spPr>
          <a:xfrm>
            <a:off x="4369766" y="2942100"/>
            <a:ext cx="4628034" cy="2059950"/>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413400" y="239475"/>
            <a:ext cx="8342700" cy="66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620">
                <a:solidFill>
                  <a:srgbClr val="FFD966"/>
                </a:solidFill>
                <a:latin typeface="Raleway ExtraBold"/>
                <a:ea typeface="Raleway ExtraBold"/>
                <a:cs typeface="Raleway ExtraBold"/>
                <a:sym typeface="Raleway ExtraBold"/>
              </a:rPr>
              <a:t>Report from Member, Lindsay Cho (Central Valley)</a:t>
            </a:r>
            <a:endParaRPr sz="2620">
              <a:solidFill>
                <a:srgbClr val="FFD966"/>
              </a:solidFill>
              <a:latin typeface="Raleway ExtraBold"/>
              <a:ea typeface="Raleway ExtraBold"/>
              <a:cs typeface="Raleway ExtraBold"/>
              <a:sym typeface="Raleway ExtraBold"/>
            </a:endParaRPr>
          </a:p>
        </p:txBody>
      </p:sp>
      <p:sp>
        <p:nvSpPr>
          <p:cNvPr id="123" name="Google Shape;123;p24"/>
          <p:cNvSpPr txBox="1">
            <a:spLocks noGrp="1"/>
          </p:cNvSpPr>
          <p:nvPr>
            <p:ph type="body" idx="1"/>
          </p:nvPr>
        </p:nvSpPr>
        <p:spPr>
          <a:xfrm>
            <a:off x="413400" y="827325"/>
            <a:ext cx="8342700" cy="4158300"/>
          </a:xfrm>
          <a:prstGeom prst="rect">
            <a:avLst/>
          </a:prstGeom>
        </p:spPr>
        <p:txBody>
          <a:bodyPr spcFirstLastPara="1" wrap="square" lIns="91425" tIns="91425" rIns="91425" bIns="91425" anchor="t" anchorCtr="0">
            <a:noAutofit/>
          </a:bodyPr>
          <a:lstStyle/>
          <a:p>
            <a:pPr marL="457200" lvl="0" indent="457200" algn="l" rtl="0">
              <a:lnSpc>
                <a:spcPct val="105000"/>
              </a:lnSpc>
              <a:spcBef>
                <a:spcPts val="0"/>
              </a:spcBef>
              <a:spcAft>
                <a:spcPts val="400"/>
              </a:spcAft>
              <a:buSzPts val="358"/>
              <a:buNone/>
            </a:pPr>
            <a:r>
              <a:rPr lang="en" sz="1500" b="1">
                <a:solidFill>
                  <a:srgbClr val="FFD966"/>
                </a:solidFill>
              </a:rPr>
              <a:t>I am thankful to have been invited to attend the 2023 API Summit in Las Vegas. It is so great that </a:t>
            </a:r>
            <a:r>
              <a:rPr lang="en" sz="1500" b="1" u="sng">
                <a:solidFill>
                  <a:srgbClr val="FFD966"/>
                </a:solidFill>
              </a:rPr>
              <a:t>SEIU invests in developing its API leaders through these types of events that included workshops and discussions focusing on leadership development, strengthening our union, organizing, politics, racial and economic justice, environmental justice and fighting for the issues that are important to API members and their families.</a:t>
            </a:r>
            <a:r>
              <a:rPr lang="en" sz="1500" b="1">
                <a:solidFill>
                  <a:srgbClr val="FFD966"/>
                </a:solidFill>
              </a:rPr>
              <a:t> There was so much culture and knowledge shared throughout the event with the attendees as well as the guest speakers and hosts that can be taken back to our own locals. The API Summit was an experience that will continue to inspire me to work with our local to grow our regional caucus API membership.</a:t>
            </a:r>
            <a:endParaRPr sz="1475" b="1">
              <a:solidFill>
                <a:srgbClr val="FFD9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413400" y="239475"/>
            <a:ext cx="8342700" cy="66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620">
                <a:solidFill>
                  <a:srgbClr val="FFD966"/>
                </a:solidFill>
                <a:latin typeface="Raleway ExtraBold"/>
                <a:ea typeface="Raleway ExtraBold"/>
                <a:cs typeface="Raleway ExtraBold"/>
                <a:sym typeface="Raleway ExtraBold"/>
              </a:rPr>
              <a:t>Report from Member, Keilani Laso (Central Valley)</a:t>
            </a:r>
            <a:endParaRPr sz="2620">
              <a:solidFill>
                <a:srgbClr val="FFD966"/>
              </a:solidFill>
              <a:latin typeface="Raleway ExtraBold"/>
              <a:ea typeface="Raleway ExtraBold"/>
              <a:cs typeface="Raleway ExtraBold"/>
              <a:sym typeface="Raleway ExtraBold"/>
            </a:endParaRPr>
          </a:p>
        </p:txBody>
      </p:sp>
      <p:sp>
        <p:nvSpPr>
          <p:cNvPr id="129" name="Google Shape;129;p25"/>
          <p:cNvSpPr txBox="1">
            <a:spLocks noGrp="1"/>
          </p:cNvSpPr>
          <p:nvPr>
            <p:ph type="body" idx="1"/>
          </p:nvPr>
        </p:nvSpPr>
        <p:spPr>
          <a:xfrm>
            <a:off x="-175600" y="827325"/>
            <a:ext cx="9144000" cy="4158300"/>
          </a:xfrm>
          <a:prstGeom prst="rect">
            <a:avLst/>
          </a:prstGeom>
        </p:spPr>
        <p:txBody>
          <a:bodyPr spcFirstLastPara="1" wrap="square" lIns="91425" tIns="91425" rIns="91425" bIns="91425" anchor="t" anchorCtr="0">
            <a:noAutofit/>
          </a:bodyPr>
          <a:lstStyle/>
          <a:p>
            <a:pPr marL="457200" lvl="0" indent="457200" algn="l" rtl="0">
              <a:lnSpc>
                <a:spcPct val="105000"/>
              </a:lnSpc>
              <a:spcBef>
                <a:spcPts val="0"/>
              </a:spcBef>
              <a:spcAft>
                <a:spcPts val="0"/>
              </a:spcAft>
              <a:buClr>
                <a:schemeClr val="dk1"/>
              </a:buClr>
              <a:buSzPts val="1100"/>
              <a:buFont typeface="Arial"/>
              <a:buNone/>
            </a:pPr>
            <a:r>
              <a:rPr lang="en" sz="1475" b="1">
                <a:solidFill>
                  <a:srgbClr val="FFD966"/>
                </a:solidFill>
              </a:rPr>
              <a:t>The API summit was an interesting experience. As I listened to each individual’s background I received insight on how simple interactions differ between cultures. I was particularly interested in a discussions that was about eye contact. Traditional American culture views eye contact as a sign of respect, but in many Asian cultures can be viewed as hostile. I reflected on many of my interactions with Asian colleagues who refused to look me in the eye and I personally dismissed these individuals by deeming them “weak”. </a:t>
            </a:r>
            <a:endParaRPr sz="1475" b="1">
              <a:solidFill>
                <a:srgbClr val="FFD966"/>
              </a:solidFill>
            </a:endParaRPr>
          </a:p>
          <a:p>
            <a:pPr marL="457200" lvl="0" indent="457200" algn="l" rtl="0">
              <a:lnSpc>
                <a:spcPct val="105000"/>
              </a:lnSpc>
              <a:spcBef>
                <a:spcPts val="400"/>
              </a:spcBef>
              <a:spcAft>
                <a:spcPts val="0"/>
              </a:spcAft>
              <a:buClr>
                <a:schemeClr val="dk1"/>
              </a:buClr>
              <a:buSzPts val="1100"/>
              <a:buFont typeface="Arial"/>
              <a:buNone/>
            </a:pPr>
            <a:endParaRPr sz="1475" b="1">
              <a:solidFill>
                <a:srgbClr val="FFD966"/>
              </a:solidFill>
            </a:endParaRPr>
          </a:p>
          <a:p>
            <a:pPr marL="457200" lvl="0" indent="457200" algn="l" rtl="0">
              <a:lnSpc>
                <a:spcPct val="105000"/>
              </a:lnSpc>
              <a:spcBef>
                <a:spcPts val="400"/>
              </a:spcBef>
              <a:spcAft>
                <a:spcPts val="0"/>
              </a:spcAft>
              <a:buClr>
                <a:schemeClr val="dk1"/>
              </a:buClr>
              <a:buSzPts val="1100"/>
              <a:buFont typeface="Arial"/>
              <a:buNone/>
            </a:pPr>
            <a:r>
              <a:rPr lang="en" sz="1475" b="1">
                <a:solidFill>
                  <a:srgbClr val="FFD966"/>
                </a:solidFill>
              </a:rPr>
              <a:t>I think conversations about diversity is needed in our workplaces and by sharing our cultural backgrounds we have the ability establish that baseline of respect.</a:t>
            </a:r>
            <a:endParaRPr sz="1475" b="1">
              <a:solidFill>
                <a:srgbClr val="FFD966"/>
              </a:solidFill>
            </a:endParaRPr>
          </a:p>
          <a:p>
            <a:pPr marL="457200" lvl="0" indent="457200" algn="l" rtl="0">
              <a:lnSpc>
                <a:spcPct val="105000"/>
              </a:lnSpc>
              <a:spcBef>
                <a:spcPts val="400"/>
              </a:spcBef>
              <a:spcAft>
                <a:spcPts val="0"/>
              </a:spcAft>
              <a:buClr>
                <a:schemeClr val="dk1"/>
              </a:buClr>
              <a:buSzPts val="1100"/>
              <a:buFont typeface="Arial"/>
              <a:buNone/>
            </a:pPr>
            <a:endParaRPr sz="1475" b="1">
              <a:solidFill>
                <a:srgbClr val="FFD966"/>
              </a:solidFill>
            </a:endParaRPr>
          </a:p>
          <a:p>
            <a:pPr marL="457200" lvl="0" indent="457200" algn="l" rtl="0">
              <a:lnSpc>
                <a:spcPct val="105000"/>
              </a:lnSpc>
              <a:spcBef>
                <a:spcPts val="400"/>
              </a:spcBef>
              <a:spcAft>
                <a:spcPts val="0"/>
              </a:spcAft>
              <a:buClr>
                <a:schemeClr val="dk1"/>
              </a:buClr>
              <a:buSzPts val="1100"/>
              <a:buFont typeface="Arial"/>
              <a:buNone/>
            </a:pPr>
            <a:r>
              <a:rPr lang="en" sz="1475" b="1">
                <a:solidFill>
                  <a:srgbClr val="FFD966"/>
                </a:solidFill>
              </a:rPr>
              <a:t>I particularly enjoyed the section of the summit where we </a:t>
            </a:r>
            <a:r>
              <a:rPr lang="en" sz="1475" b="1" u="sng">
                <a:solidFill>
                  <a:srgbClr val="FFD966"/>
                </a:solidFill>
              </a:rPr>
              <a:t>discussed alliance with the Latino and Black communities to further strengthen ourselves as marginalized communities. </a:t>
            </a:r>
            <a:endParaRPr sz="1475" b="1" u="sng">
              <a:solidFill>
                <a:srgbClr val="FFD966"/>
              </a:solidFill>
            </a:endParaRPr>
          </a:p>
          <a:p>
            <a:pPr marL="457200" lvl="0" indent="0" algn="l" rtl="0">
              <a:lnSpc>
                <a:spcPct val="105000"/>
              </a:lnSpc>
              <a:spcBef>
                <a:spcPts val="400"/>
              </a:spcBef>
              <a:spcAft>
                <a:spcPts val="0"/>
              </a:spcAft>
              <a:buClr>
                <a:schemeClr val="dk1"/>
              </a:buClr>
              <a:buSzPts val="1100"/>
              <a:buFont typeface="Arial"/>
              <a:buNone/>
            </a:pPr>
            <a:r>
              <a:rPr lang="en" sz="1475" b="1" u="sng">
                <a:solidFill>
                  <a:srgbClr val="FFD966"/>
                </a:solidFill>
              </a:rPr>
              <a:t>THAT is the exact type dialogue we need to have with one another if we are to overcome </a:t>
            </a:r>
            <a:endParaRPr sz="1475" b="1" u="sng">
              <a:solidFill>
                <a:srgbClr val="FFD966"/>
              </a:solidFill>
            </a:endParaRPr>
          </a:p>
          <a:p>
            <a:pPr marL="457200" lvl="0" indent="0" algn="l" rtl="0">
              <a:lnSpc>
                <a:spcPct val="105000"/>
              </a:lnSpc>
              <a:spcBef>
                <a:spcPts val="400"/>
              </a:spcBef>
              <a:spcAft>
                <a:spcPts val="0"/>
              </a:spcAft>
              <a:buClr>
                <a:schemeClr val="dk1"/>
              </a:buClr>
              <a:buSzPts val="1100"/>
              <a:buFont typeface="Arial"/>
              <a:buNone/>
            </a:pPr>
            <a:r>
              <a:rPr lang="en" sz="1475" b="1" u="sng">
                <a:solidFill>
                  <a:srgbClr val="FFD966"/>
                </a:solidFill>
              </a:rPr>
              <a:t>many of workplace prejudices.</a:t>
            </a:r>
            <a:r>
              <a:rPr lang="en" sz="1475" b="1">
                <a:solidFill>
                  <a:srgbClr val="FFD966"/>
                </a:solidFill>
              </a:rPr>
              <a:t> </a:t>
            </a:r>
            <a:endParaRPr sz="1475" b="1">
              <a:solidFill>
                <a:srgbClr val="FFD966"/>
              </a:solidFill>
            </a:endParaRPr>
          </a:p>
          <a:p>
            <a:pPr marL="457200" lvl="0" indent="457200" algn="l" rtl="0">
              <a:lnSpc>
                <a:spcPct val="105000"/>
              </a:lnSpc>
              <a:spcBef>
                <a:spcPts val="400"/>
              </a:spcBef>
              <a:spcAft>
                <a:spcPts val="0"/>
              </a:spcAft>
              <a:buClr>
                <a:schemeClr val="dk1"/>
              </a:buClr>
              <a:buSzPts val="1100"/>
              <a:buFont typeface="Arial"/>
              <a:buNone/>
            </a:pPr>
            <a:endParaRPr sz="1475" b="1">
              <a:solidFill>
                <a:srgbClr val="FFD966"/>
              </a:solidFill>
            </a:endParaRPr>
          </a:p>
          <a:p>
            <a:pPr marL="457200" lvl="0" indent="457200" algn="l" rtl="0">
              <a:lnSpc>
                <a:spcPct val="105000"/>
              </a:lnSpc>
              <a:spcBef>
                <a:spcPts val="400"/>
              </a:spcBef>
              <a:spcAft>
                <a:spcPts val="400"/>
              </a:spcAft>
              <a:buSzPts val="358"/>
              <a:buNone/>
            </a:pPr>
            <a:endParaRPr sz="1475" b="1">
              <a:solidFill>
                <a:srgbClr val="FFD96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413400" y="239475"/>
            <a:ext cx="8342700" cy="66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20">
                <a:solidFill>
                  <a:srgbClr val="FFD966"/>
                </a:solidFill>
                <a:latin typeface="Raleway ExtraBold"/>
                <a:ea typeface="Raleway ExtraBold"/>
                <a:cs typeface="Raleway ExtraBold"/>
                <a:sym typeface="Raleway ExtraBold"/>
              </a:rPr>
              <a:t>Report from Member, Sam Lieu (Sacramento)</a:t>
            </a:r>
            <a:endParaRPr sz="2920">
              <a:solidFill>
                <a:srgbClr val="FFD966"/>
              </a:solidFill>
              <a:latin typeface="Raleway ExtraBold"/>
              <a:ea typeface="Raleway ExtraBold"/>
              <a:cs typeface="Raleway ExtraBold"/>
              <a:sym typeface="Raleway ExtraBold"/>
            </a:endParaRPr>
          </a:p>
        </p:txBody>
      </p:sp>
      <p:sp>
        <p:nvSpPr>
          <p:cNvPr id="135" name="Google Shape;135;p26"/>
          <p:cNvSpPr txBox="1">
            <a:spLocks noGrp="1"/>
          </p:cNvSpPr>
          <p:nvPr>
            <p:ph type="body" idx="1"/>
          </p:nvPr>
        </p:nvSpPr>
        <p:spPr>
          <a:xfrm>
            <a:off x="413400" y="827325"/>
            <a:ext cx="8342700" cy="4158300"/>
          </a:xfrm>
          <a:prstGeom prst="rect">
            <a:avLst/>
          </a:prstGeom>
        </p:spPr>
        <p:txBody>
          <a:bodyPr spcFirstLastPara="1" wrap="square" lIns="91425" tIns="91425" rIns="91425" bIns="91425" anchor="t" anchorCtr="0">
            <a:noAutofit/>
          </a:bodyPr>
          <a:lstStyle/>
          <a:p>
            <a:pPr marL="0" lvl="0" indent="457200" algn="l" rtl="0">
              <a:lnSpc>
                <a:spcPct val="105000"/>
              </a:lnSpc>
              <a:spcBef>
                <a:spcPts val="0"/>
              </a:spcBef>
              <a:spcAft>
                <a:spcPts val="0"/>
              </a:spcAft>
              <a:buSzPts val="358"/>
              <a:buNone/>
            </a:pPr>
            <a:r>
              <a:rPr lang="en" sz="1375" b="1">
                <a:solidFill>
                  <a:srgbClr val="FFD966"/>
                </a:solidFill>
              </a:rPr>
              <a:t>The 2023 API conference was my first time meeting other locals in the formal capacity. It was also the first professional event that required live translation. The combination of which created an atmosphere internationalism, but heavily confined to SEIU characteristics. I was surprised when realized I was talking to a lot of staff, as opposed to members. Being from a now formerly member-led local, I couldn’t help but think staff were pulling their members along for a not so transparent agenda instead of developing members who they see have leadership potential. </a:t>
            </a:r>
            <a:endParaRPr sz="1375" b="1">
              <a:solidFill>
                <a:srgbClr val="FFD966"/>
              </a:solidFill>
            </a:endParaRPr>
          </a:p>
          <a:p>
            <a:pPr marL="0" lvl="0" indent="457200" algn="l" rtl="0">
              <a:lnSpc>
                <a:spcPct val="105000"/>
              </a:lnSpc>
              <a:spcBef>
                <a:spcPts val="400"/>
              </a:spcBef>
              <a:spcAft>
                <a:spcPts val="0"/>
              </a:spcAft>
              <a:buClr>
                <a:schemeClr val="dk1"/>
              </a:buClr>
              <a:buSzPts val="358"/>
              <a:buFont typeface="Arial"/>
              <a:buNone/>
            </a:pPr>
            <a:r>
              <a:rPr lang="en" sz="1375" b="1">
                <a:solidFill>
                  <a:srgbClr val="FFD966"/>
                </a:solidFill>
              </a:rPr>
              <a:t>Our local occupies a unique position in the labor movement - we facilitate the 3rd or 4th largest economy in the world. With that potential, </a:t>
            </a:r>
            <a:r>
              <a:rPr lang="en" sz="1375" b="1" u="sng">
                <a:solidFill>
                  <a:srgbClr val="FFD966"/>
                </a:solidFill>
              </a:rPr>
              <a:t>it is important to develop member-leaders and their class consciousness, so we don’t end up parroting without critical thinking the harmful line of labor-peace, middle class, etc.</a:t>
            </a:r>
            <a:r>
              <a:rPr lang="en" sz="1375" b="1">
                <a:solidFill>
                  <a:srgbClr val="FFD966"/>
                </a:solidFill>
              </a:rPr>
              <a:t> But specifically, we must identify and develop API leaders in our local so we can hold the already established API leaders accountable when those leaders go along with harmful ideas like the “middle class” and “anti-asian hate”. Anti-Asian hate is just the latest iteration of the model minority myth. While we can stand in solidarity with other ethnicities by saying it’s racism that’s increasing these attacks on us, instead we’re going with anti-asian hate, which the politicians have taken and made into a bill that increases funding to police.      This example is the most glaring, but there are many other more nuanced problems that        occur when we buy into the capitalist class’ so-called solutions instead of organizing as a     class.</a:t>
            </a:r>
            <a:endParaRPr sz="1375" b="1">
              <a:solidFill>
                <a:srgbClr val="FFD966"/>
              </a:solidFill>
            </a:endParaRPr>
          </a:p>
          <a:p>
            <a:pPr marL="457200" lvl="0" indent="457200" algn="l" rtl="0">
              <a:lnSpc>
                <a:spcPct val="105000"/>
              </a:lnSpc>
              <a:spcBef>
                <a:spcPts val="400"/>
              </a:spcBef>
              <a:spcAft>
                <a:spcPts val="400"/>
              </a:spcAft>
              <a:buSzPts val="358"/>
              <a:buNone/>
            </a:pPr>
            <a:endParaRPr sz="1175" b="1">
              <a:solidFill>
                <a:srgbClr val="FFD9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27"/>
          <p:cNvSpPr txBox="1"/>
          <p:nvPr/>
        </p:nvSpPr>
        <p:spPr>
          <a:xfrm>
            <a:off x="5767700" y="2942100"/>
            <a:ext cx="2657100" cy="42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1500">
              <a:solidFill>
                <a:srgbClr val="FFFFFF"/>
              </a:solidFill>
              <a:latin typeface="Lato"/>
              <a:ea typeface="Lato"/>
              <a:cs typeface="Lato"/>
              <a:sym typeface="Lato"/>
            </a:endParaRPr>
          </a:p>
        </p:txBody>
      </p:sp>
      <p:pic>
        <p:nvPicPr>
          <p:cNvPr id="141" name="Google Shape;141;p27"/>
          <p:cNvPicPr preferRelativeResize="0"/>
          <p:nvPr/>
        </p:nvPicPr>
        <p:blipFill>
          <a:blip r:embed="rId4">
            <a:alphaModFix/>
          </a:blip>
          <a:stretch>
            <a:fillRect/>
          </a:stretch>
        </p:blipFill>
        <p:spPr>
          <a:xfrm>
            <a:off x="169375" y="948150"/>
            <a:ext cx="3225800" cy="2419350"/>
          </a:xfrm>
          <a:prstGeom prst="rect">
            <a:avLst/>
          </a:prstGeom>
          <a:noFill/>
          <a:ln>
            <a:noFill/>
          </a:ln>
        </p:spPr>
      </p:pic>
      <p:pic>
        <p:nvPicPr>
          <p:cNvPr id="142" name="Google Shape;142;p27"/>
          <p:cNvPicPr preferRelativeResize="0"/>
          <p:nvPr/>
        </p:nvPicPr>
        <p:blipFill>
          <a:blip r:embed="rId5">
            <a:alphaModFix/>
          </a:blip>
          <a:stretch>
            <a:fillRect/>
          </a:stretch>
        </p:blipFill>
        <p:spPr>
          <a:xfrm>
            <a:off x="6636947" y="152400"/>
            <a:ext cx="1977976" cy="2637302"/>
          </a:xfrm>
          <a:prstGeom prst="rect">
            <a:avLst/>
          </a:prstGeom>
          <a:noFill/>
          <a:ln>
            <a:noFill/>
          </a:ln>
        </p:spPr>
      </p:pic>
      <p:pic>
        <p:nvPicPr>
          <p:cNvPr id="143" name="Google Shape;143;p27"/>
          <p:cNvPicPr preferRelativeResize="0"/>
          <p:nvPr/>
        </p:nvPicPr>
        <p:blipFill>
          <a:blip r:embed="rId6">
            <a:alphaModFix/>
          </a:blip>
          <a:stretch>
            <a:fillRect/>
          </a:stretch>
        </p:blipFill>
        <p:spPr>
          <a:xfrm>
            <a:off x="3537675" y="152400"/>
            <a:ext cx="2956775" cy="2943721"/>
          </a:xfrm>
          <a:prstGeom prst="rect">
            <a:avLst/>
          </a:prstGeom>
          <a:noFill/>
          <a:ln>
            <a:noFill/>
          </a:ln>
        </p:spPr>
      </p:pic>
      <p:pic>
        <p:nvPicPr>
          <p:cNvPr id="144" name="Google Shape;144;p27"/>
          <p:cNvPicPr preferRelativeResize="0"/>
          <p:nvPr/>
        </p:nvPicPr>
        <p:blipFill rotWithShape="1">
          <a:blip r:embed="rId7">
            <a:alphaModFix/>
          </a:blip>
          <a:srcRect l="6551" t="18431" r="18569" b="26185"/>
          <a:stretch/>
        </p:blipFill>
        <p:spPr>
          <a:xfrm>
            <a:off x="3842975" y="2497800"/>
            <a:ext cx="4361160" cy="2419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3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413400" y="239475"/>
            <a:ext cx="8342700" cy="66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20">
                <a:solidFill>
                  <a:srgbClr val="FFD966"/>
                </a:solidFill>
                <a:latin typeface="Raleway ExtraBold"/>
                <a:ea typeface="Raleway ExtraBold"/>
                <a:cs typeface="Raleway ExtraBold"/>
                <a:sym typeface="Raleway ExtraBold"/>
              </a:rPr>
              <a:t>Report from Member, Kimberly Manuel  (San Diego)</a:t>
            </a:r>
            <a:endParaRPr sz="2420">
              <a:solidFill>
                <a:srgbClr val="FFD966"/>
              </a:solidFill>
              <a:latin typeface="Raleway ExtraBold"/>
              <a:ea typeface="Raleway ExtraBold"/>
              <a:cs typeface="Raleway ExtraBold"/>
              <a:sym typeface="Raleway ExtraBold"/>
            </a:endParaRPr>
          </a:p>
        </p:txBody>
      </p:sp>
      <p:sp>
        <p:nvSpPr>
          <p:cNvPr id="150" name="Google Shape;150;p28"/>
          <p:cNvSpPr txBox="1">
            <a:spLocks noGrp="1"/>
          </p:cNvSpPr>
          <p:nvPr>
            <p:ph type="body" idx="1"/>
          </p:nvPr>
        </p:nvSpPr>
        <p:spPr>
          <a:xfrm>
            <a:off x="413400" y="827325"/>
            <a:ext cx="8342700" cy="4158300"/>
          </a:xfrm>
          <a:prstGeom prst="rect">
            <a:avLst/>
          </a:prstGeom>
        </p:spPr>
        <p:txBody>
          <a:bodyPr spcFirstLastPara="1" wrap="square" lIns="91425" tIns="91425" rIns="91425" bIns="91425" anchor="t" anchorCtr="0">
            <a:noAutofit/>
          </a:bodyPr>
          <a:lstStyle/>
          <a:p>
            <a:pPr marL="0" lvl="0" indent="457200" algn="l" rtl="0">
              <a:lnSpc>
                <a:spcPct val="105000"/>
              </a:lnSpc>
              <a:spcBef>
                <a:spcPts val="0"/>
              </a:spcBef>
              <a:spcAft>
                <a:spcPts val="0"/>
              </a:spcAft>
              <a:buClr>
                <a:schemeClr val="dk1"/>
              </a:buClr>
              <a:buSzPts val="1100"/>
              <a:buFont typeface="Arial"/>
              <a:buNone/>
            </a:pPr>
            <a:r>
              <a:rPr lang="en" sz="1200" b="1">
                <a:solidFill>
                  <a:srgbClr val="FFD966"/>
                </a:solidFill>
              </a:rPr>
              <a:t>I am so privileged to be invited to attend this 2023 SEIU API Caucus summit held in Las Vegas last September. I have been an active steward since 2007 and have not heard about the API Committee until Christina Calugcugan had reached out to me about it. I didn’t think twice to attend despite my busy schedule as a mom of 3 kids and a nurse.</a:t>
            </a:r>
            <a:endParaRPr sz="1200" b="1">
              <a:solidFill>
                <a:srgbClr val="FFD966"/>
              </a:solidFill>
            </a:endParaRPr>
          </a:p>
          <a:p>
            <a:pPr marL="0" lvl="0" indent="457200" algn="l" rtl="0">
              <a:lnSpc>
                <a:spcPct val="105000"/>
              </a:lnSpc>
              <a:spcBef>
                <a:spcPts val="400"/>
              </a:spcBef>
              <a:spcAft>
                <a:spcPts val="0"/>
              </a:spcAft>
              <a:buClr>
                <a:schemeClr val="dk1"/>
              </a:buClr>
              <a:buSzPts val="1100"/>
              <a:buFont typeface="Arial"/>
              <a:buNone/>
            </a:pPr>
            <a:r>
              <a:rPr lang="en" sz="1200" b="1">
                <a:solidFill>
                  <a:srgbClr val="FFD966"/>
                </a:solidFill>
              </a:rPr>
              <a:t>During the 2 day event, I have learned so much about SEIU API including its mission and vision , meeting and connecting with fellow Asian members from different locals and sharing rich experiences learning from each other. What I like the most was attending the workshop- Together we Rise; Bargaining for the next Contract where different leaders from other locals shared their success and their fight to win a good contract for their members.  This has inspired me so much and pushed me to have a goal of joining the bargaining team next contract negotiations. The Summit Gala was also fun and diverse where our members get to showcase talents and very nice rich cultural outfits.</a:t>
            </a:r>
            <a:endParaRPr sz="1200" b="1">
              <a:solidFill>
                <a:srgbClr val="FFD966"/>
              </a:solidFill>
            </a:endParaRPr>
          </a:p>
          <a:p>
            <a:pPr marL="0" lvl="0" indent="457200" algn="l" rtl="0">
              <a:lnSpc>
                <a:spcPct val="105000"/>
              </a:lnSpc>
              <a:spcBef>
                <a:spcPts val="400"/>
              </a:spcBef>
              <a:spcAft>
                <a:spcPts val="0"/>
              </a:spcAft>
              <a:buClr>
                <a:schemeClr val="dk1"/>
              </a:buClr>
              <a:buSzPts val="1100"/>
              <a:buFont typeface="Arial"/>
              <a:buNone/>
            </a:pPr>
            <a:r>
              <a:rPr lang="en" sz="1200" b="1">
                <a:solidFill>
                  <a:srgbClr val="FFD966"/>
                </a:solidFill>
              </a:rPr>
              <a:t>The two days went by too fast. I have connected and shared numbers with fellow Filipino locals from New York, San Diego, Oregon and Ventura. I have also met fellow Asian UHW caregivers / members from Los Angeles who were very passionate building API power. They are all very inspiring and I want to do the same.</a:t>
            </a:r>
            <a:endParaRPr sz="1200" b="1">
              <a:solidFill>
                <a:srgbClr val="FFD966"/>
              </a:solidFill>
            </a:endParaRPr>
          </a:p>
          <a:p>
            <a:pPr marL="0" lvl="0" indent="457200" algn="l" rtl="0">
              <a:lnSpc>
                <a:spcPct val="105000"/>
              </a:lnSpc>
              <a:spcBef>
                <a:spcPts val="400"/>
              </a:spcBef>
              <a:spcAft>
                <a:spcPts val="0"/>
              </a:spcAft>
              <a:buSzPts val="358"/>
              <a:buNone/>
            </a:pPr>
            <a:r>
              <a:rPr lang="en" sz="1200" b="1">
                <a:solidFill>
                  <a:srgbClr val="FFD966"/>
                </a:solidFill>
              </a:rPr>
              <a:t>Building and developing API leader in Local 1000 starts with me.  </a:t>
            </a:r>
            <a:r>
              <a:rPr lang="en" sz="1200" b="1" u="sng">
                <a:solidFill>
                  <a:srgbClr val="FFD966"/>
                </a:solidFill>
              </a:rPr>
              <a:t>This is very important goal to pursue to increase Asian representation in my community and surrounding counties.</a:t>
            </a:r>
            <a:r>
              <a:rPr lang="en" sz="1200" b="1">
                <a:solidFill>
                  <a:srgbClr val="FFD966"/>
                </a:solidFill>
              </a:rPr>
              <a:t> In my DLC alone, I have identified several Asian members and non members who I will connect in the very near   future. I will engage them            to participate so together, we can build Power, strengthen our API member and lead the way for a              brighter future.</a:t>
            </a:r>
            <a:endParaRPr sz="1200" b="1">
              <a:solidFill>
                <a:srgbClr val="FFD966"/>
              </a:solidFill>
            </a:endParaRPr>
          </a:p>
          <a:p>
            <a:pPr marL="457200" lvl="0" indent="457200" algn="l" rtl="0">
              <a:lnSpc>
                <a:spcPct val="105000"/>
              </a:lnSpc>
              <a:spcBef>
                <a:spcPts val="400"/>
              </a:spcBef>
              <a:spcAft>
                <a:spcPts val="400"/>
              </a:spcAft>
              <a:buSzPts val="358"/>
              <a:buNone/>
            </a:pPr>
            <a:endParaRPr sz="1200" b="1">
              <a:solidFill>
                <a:srgbClr val="FFD9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413400" y="239475"/>
            <a:ext cx="8342700" cy="66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420">
                <a:solidFill>
                  <a:srgbClr val="FFD966"/>
                </a:solidFill>
                <a:latin typeface="Raleway ExtraBold"/>
                <a:ea typeface="Raleway ExtraBold"/>
                <a:cs typeface="Raleway ExtraBold"/>
                <a:sym typeface="Raleway ExtraBold"/>
              </a:rPr>
              <a:t>Report from Member, Cynthia Vo  (Oakland)</a:t>
            </a:r>
            <a:endParaRPr sz="2420">
              <a:solidFill>
                <a:srgbClr val="FFD966"/>
              </a:solidFill>
              <a:latin typeface="Raleway ExtraBold"/>
              <a:ea typeface="Raleway ExtraBold"/>
              <a:cs typeface="Raleway ExtraBold"/>
              <a:sym typeface="Raleway ExtraBold"/>
            </a:endParaRPr>
          </a:p>
        </p:txBody>
      </p:sp>
      <p:sp>
        <p:nvSpPr>
          <p:cNvPr id="156" name="Google Shape;156;p29"/>
          <p:cNvSpPr txBox="1">
            <a:spLocks noGrp="1"/>
          </p:cNvSpPr>
          <p:nvPr>
            <p:ph type="body" idx="1"/>
          </p:nvPr>
        </p:nvSpPr>
        <p:spPr>
          <a:xfrm>
            <a:off x="413400" y="827325"/>
            <a:ext cx="8342700" cy="4158300"/>
          </a:xfrm>
          <a:prstGeom prst="rect">
            <a:avLst/>
          </a:prstGeom>
        </p:spPr>
        <p:txBody>
          <a:bodyPr spcFirstLastPara="1" wrap="square" lIns="91425" tIns="91425" rIns="91425" bIns="91425" anchor="t" anchorCtr="0">
            <a:noAutofit/>
          </a:bodyPr>
          <a:lstStyle/>
          <a:p>
            <a:pPr marL="457200" lvl="0" indent="457200" algn="l" rtl="0">
              <a:lnSpc>
                <a:spcPct val="105000"/>
              </a:lnSpc>
              <a:spcBef>
                <a:spcPts val="0"/>
              </a:spcBef>
              <a:spcAft>
                <a:spcPts val="0"/>
              </a:spcAft>
              <a:buSzPts val="358"/>
              <a:buNone/>
            </a:pPr>
            <a:r>
              <a:rPr lang="en" sz="1400" b="1">
                <a:solidFill>
                  <a:srgbClr val="FFD966"/>
                </a:solidFill>
              </a:rPr>
              <a:t>The SEIU API Caucus summit continues to be one of the most impactful union events in my time as a union steward, a Vietnamese American, and a political activist. When I first saw fellow member leader Joel Chan move a 14 story building into concerted action, I was stunned. My union, full of Asian American workers, immigrant workers, comfortable in their civil service while bemoaning the office politics and management, could be empowered. By someone who looked like me. At my first SEIU API Summit, I was awestruck. Slackjawed, I was in a conference room that felt welcoming, and possessed fellow AAPI unionists that were ENTHUSIASTIC about the fight for healthcare, environment, anti-black racism, and the importance of voting in politics. Topics that I wholly endeared. The return to an in-person summit was a family reunion that reinvigorated my messaging, to speak genuinely about AAPI's part in our labor movement. Hearing my family's story coming from another Vietnamese steward realized the false claim that "my story doesn't mean much to others." </a:t>
            </a:r>
            <a:r>
              <a:rPr lang="en" sz="1400" b="1" u="sng">
                <a:solidFill>
                  <a:srgbClr val="FFD966"/>
                </a:solidFill>
              </a:rPr>
              <a:t>The connections I made at this summit have been some of my strongest for organizing nationwide, and the keynote speakers are incredibly moving. Each summit has doubled in attendance, with faces young and old, </a:t>
            </a:r>
            <a:endParaRPr sz="1400" b="1" u="sng">
              <a:solidFill>
                <a:srgbClr val="FFD966"/>
              </a:solidFill>
            </a:endParaRPr>
          </a:p>
          <a:p>
            <a:pPr marL="457200" lvl="0" indent="0" algn="l" rtl="0">
              <a:lnSpc>
                <a:spcPct val="105000"/>
              </a:lnSpc>
              <a:spcBef>
                <a:spcPts val="400"/>
              </a:spcBef>
              <a:spcAft>
                <a:spcPts val="0"/>
              </a:spcAft>
              <a:buSzPts val="358"/>
              <a:buNone/>
            </a:pPr>
            <a:r>
              <a:rPr lang="en" sz="1400" b="1" u="sng">
                <a:solidFill>
                  <a:srgbClr val="FFD966"/>
                </a:solidFill>
              </a:rPr>
              <a:t>and foster cascading mentorship, showing that AAPI union leaders are one of the</a:t>
            </a:r>
            <a:endParaRPr sz="1400" b="1" u="sng">
              <a:solidFill>
                <a:srgbClr val="FFD966"/>
              </a:solidFill>
            </a:endParaRPr>
          </a:p>
          <a:p>
            <a:pPr marL="457200" lvl="0" indent="0" algn="l" rtl="0">
              <a:lnSpc>
                <a:spcPct val="105000"/>
              </a:lnSpc>
              <a:spcBef>
                <a:spcPts val="400"/>
              </a:spcBef>
              <a:spcAft>
                <a:spcPts val="400"/>
              </a:spcAft>
              <a:buSzPts val="358"/>
              <a:buNone/>
            </a:pPr>
            <a:r>
              <a:rPr lang="en" sz="1400" b="1" u="sng">
                <a:solidFill>
                  <a:srgbClr val="FFD966"/>
                </a:solidFill>
              </a:rPr>
              <a:t>greatest strengths to grow our labor movement.</a:t>
            </a:r>
            <a:endParaRPr sz="1300" b="1" u="sng">
              <a:solidFill>
                <a:srgbClr val="FFD966"/>
              </a:solidFill>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sp>
        <p:nvSpPr>
          <p:cNvPr id="161" name="Google Shape;161;p30"/>
          <p:cNvSpPr txBox="1"/>
          <p:nvPr/>
        </p:nvSpPr>
        <p:spPr>
          <a:xfrm>
            <a:off x="5767700" y="2942100"/>
            <a:ext cx="2657100" cy="425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1500">
              <a:solidFill>
                <a:srgbClr val="FFFFFF"/>
              </a:solidFill>
              <a:latin typeface="Lato"/>
              <a:ea typeface="Lato"/>
              <a:cs typeface="Lato"/>
              <a:sym typeface="Lato"/>
            </a:endParaRPr>
          </a:p>
        </p:txBody>
      </p:sp>
      <p:pic>
        <p:nvPicPr>
          <p:cNvPr id="162" name="Google Shape;162;p30"/>
          <p:cNvPicPr preferRelativeResize="0"/>
          <p:nvPr/>
        </p:nvPicPr>
        <p:blipFill>
          <a:blip r:embed="rId4">
            <a:alphaModFix/>
          </a:blip>
          <a:stretch>
            <a:fillRect/>
          </a:stretch>
        </p:blipFill>
        <p:spPr>
          <a:xfrm>
            <a:off x="180875" y="132475"/>
            <a:ext cx="8782252" cy="4878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13400" y="445025"/>
            <a:ext cx="8342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000" b="1" u="sng" cap="small">
                <a:solidFill>
                  <a:srgbClr val="FFD966"/>
                </a:solidFill>
                <a:latin typeface="Calibri"/>
                <a:ea typeface="Calibri"/>
                <a:cs typeface="Calibri"/>
                <a:sym typeface="Calibri"/>
              </a:rPr>
              <a:t>Asian Pacific Islanders Caucus Vision</a:t>
            </a:r>
            <a:endParaRPr sz="4000" b="1" u="sng" cap="small">
              <a:solidFill>
                <a:srgbClr val="FFD966"/>
              </a:solidFill>
              <a:latin typeface="Calibri"/>
              <a:ea typeface="Calibri"/>
              <a:cs typeface="Calibri"/>
              <a:sym typeface="Calibri"/>
            </a:endParaRPr>
          </a:p>
          <a:p>
            <a:pPr marL="0" lvl="0" indent="0" algn="ctr" rtl="0">
              <a:spcBef>
                <a:spcPts val="0"/>
              </a:spcBef>
              <a:spcAft>
                <a:spcPts val="0"/>
              </a:spcAft>
              <a:buSzPts val="990"/>
              <a:buNone/>
            </a:pPr>
            <a:endParaRPr sz="2820">
              <a:solidFill>
                <a:srgbClr val="FFD966"/>
              </a:solidFill>
              <a:latin typeface="Raleway ExtraBold"/>
              <a:ea typeface="Raleway ExtraBold"/>
              <a:cs typeface="Raleway ExtraBold"/>
              <a:sym typeface="Raleway ExtraBold"/>
            </a:endParaRPr>
          </a:p>
        </p:txBody>
      </p:sp>
      <p:sp>
        <p:nvSpPr>
          <p:cNvPr id="60" name="Google Shape;60;p14"/>
          <p:cNvSpPr txBox="1">
            <a:spLocks noGrp="1"/>
          </p:cNvSpPr>
          <p:nvPr>
            <p:ph type="body" idx="1"/>
          </p:nvPr>
        </p:nvSpPr>
        <p:spPr>
          <a:xfrm>
            <a:off x="413500" y="1152475"/>
            <a:ext cx="83427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Clr>
                <a:schemeClr val="dk1"/>
              </a:buClr>
              <a:buSzPts val="1100"/>
              <a:buFont typeface="Arial"/>
              <a:buNone/>
            </a:pPr>
            <a:r>
              <a:rPr lang="en" sz="3000">
                <a:solidFill>
                  <a:srgbClr val="FFD966"/>
                </a:solidFill>
                <a:latin typeface="Calibri"/>
                <a:ea typeface="Calibri"/>
                <a:cs typeface="Calibri"/>
                <a:sym typeface="Calibri"/>
              </a:rPr>
              <a:t>We believe in and will fight for the empowerment of APIs in the labor movement:</a:t>
            </a:r>
            <a:endParaRPr sz="3000">
              <a:solidFill>
                <a:srgbClr val="FFD966"/>
              </a:solidFill>
              <a:latin typeface="Calibri"/>
              <a:ea typeface="Calibri"/>
              <a:cs typeface="Calibri"/>
              <a:sym typeface="Calibri"/>
            </a:endParaRPr>
          </a:p>
          <a:p>
            <a:pPr marL="12700" lvl="0" indent="0" algn="l" rtl="0">
              <a:spcBef>
                <a:spcPts val="400"/>
              </a:spcBef>
              <a:spcAft>
                <a:spcPts val="0"/>
              </a:spcAft>
              <a:buClr>
                <a:schemeClr val="dk1"/>
              </a:buClr>
              <a:buSzPts val="1100"/>
              <a:buFont typeface="Arial"/>
              <a:buNone/>
            </a:pPr>
            <a:r>
              <a:rPr lang="en">
                <a:solidFill>
                  <a:srgbClr val="FFD966"/>
                </a:solidFill>
              </a:rPr>
              <a:t>–</a:t>
            </a:r>
            <a:r>
              <a:rPr lang="en">
                <a:solidFill>
                  <a:srgbClr val="FFD966"/>
                </a:solidFill>
                <a:latin typeface="Calibri"/>
                <a:ea typeface="Calibri"/>
                <a:cs typeface="Calibri"/>
                <a:sym typeface="Calibri"/>
              </a:rPr>
              <a:t>Where API workers are recognized, valued, and respected.</a:t>
            </a:r>
            <a:endParaRPr>
              <a:solidFill>
                <a:srgbClr val="FFD966"/>
              </a:solidFill>
              <a:latin typeface="Calibri"/>
              <a:ea typeface="Calibri"/>
              <a:cs typeface="Calibri"/>
              <a:sym typeface="Calibri"/>
            </a:endParaRPr>
          </a:p>
          <a:p>
            <a:pPr marL="12700" lvl="0" indent="0" algn="l" rtl="0">
              <a:spcBef>
                <a:spcPts val="400"/>
              </a:spcBef>
              <a:spcAft>
                <a:spcPts val="0"/>
              </a:spcAft>
              <a:buClr>
                <a:schemeClr val="dk1"/>
              </a:buClr>
              <a:buSzPts val="1100"/>
              <a:buFont typeface="Arial"/>
              <a:buNone/>
            </a:pPr>
            <a:r>
              <a:rPr lang="en">
                <a:solidFill>
                  <a:srgbClr val="FFD966"/>
                </a:solidFill>
              </a:rPr>
              <a:t>–</a:t>
            </a:r>
            <a:r>
              <a:rPr lang="en">
                <a:solidFill>
                  <a:srgbClr val="FFD966"/>
                </a:solidFill>
                <a:latin typeface="Calibri"/>
                <a:ea typeface="Calibri"/>
                <a:cs typeface="Calibri"/>
                <a:sym typeface="Calibri"/>
              </a:rPr>
              <a:t>Where socioeconomic and political power is built and cultivated by APIs.</a:t>
            </a:r>
            <a:endParaRPr>
              <a:solidFill>
                <a:srgbClr val="FFD966"/>
              </a:solidFill>
              <a:latin typeface="Calibri"/>
              <a:ea typeface="Calibri"/>
              <a:cs typeface="Calibri"/>
              <a:sym typeface="Calibri"/>
            </a:endParaRPr>
          </a:p>
          <a:p>
            <a:pPr marL="12700" lvl="0" indent="0" algn="l" rtl="0">
              <a:spcBef>
                <a:spcPts val="400"/>
              </a:spcBef>
              <a:spcAft>
                <a:spcPts val="0"/>
              </a:spcAft>
              <a:buClr>
                <a:schemeClr val="dk1"/>
              </a:buClr>
              <a:buSzPts val="1100"/>
              <a:buFont typeface="Arial"/>
              <a:buNone/>
            </a:pPr>
            <a:r>
              <a:rPr lang="en">
                <a:solidFill>
                  <a:srgbClr val="FFD966"/>
                </a:solidFill>
              </a:rPr>
              <a:t>–</a:t>
            </a:r>
            <a:r>
              <a:rPr lang="en">
                <a:solidFill>
                  <a:srgbClr val="FFD966"/>
                </a:solidFill>
                <a:latin typeface="Calibri"/>
                <a:ea typeface="Calibri"/>
                <a:cs typeface="Calibri"/>
                <a:sym typeface="Calibri"/>
              </a:rPr>
              <a:t>Where APIs lead.</a:t>
            </a:r>
            <a:endParaRPr>
              <a:solidFill>
                <a:srgbClr val="FFD966"/>
              </a:solidFill>
              <a:latin typeface="Calibri"/>
              <a:ea typeface="Calibri"/>
              <a:cs typeface="Calibri"/>
              <a:sym typeface="Calibri"/>
            </a:endParaRPr>
          </a:p>
          <a:p>
            <a:pPr marL="12700" lvl="0" indent="0" algn="l" rtl="0">
              <a:spcBef>
                <a:spcPts val="400"/>
              </a:spcBef>
              <a:spcAft>
                <a:spcPts val="0"/>
              </a:spcAft>
              <a:buClr>
                <a:schemeClr val="dk1"/>
              </a:buClr>
              <a:buSzPts val="1100"/>
              <a:buFont typeface="Arial"/>
              <a:buNone/>
            </a:pPr>
            <a:r>
              <a:rPr lang="en">
                <a:solidFill>
                  <a:srgbClr val="FFD966"/>
                </a:solidFill>
              </a:rPr>
              <a:t>–</a:t>
            </a:r>
            <a:r>
              <a:rPr lang="en">
                <a:solidFill>
                  <a:srgbClr val="FFD966"/>
                </a:solidFill>
                <a:latin typeface="Calibri"/>
                <a:ea typeface="Calibri"/>
                <a:cs typeface="Calibri"/>
                <a:sym typeface="Calibri"/>
              </a:rPr>
              <a:t>Where APIs are represented in Union leadership bodies and shape the vision and decisions advanced by our Union</a:t>
            </a:r>
            <a:endParaRPr>
              <a:solidFill>
                <a:srgbClr val="FFD966"/>
              </a:solidFill>
              <a:latin typeface="Calibri"/>
              <a:ea typeface="Calibri"/>
              <a:cs typeface="Calibri"/>
              <a:sym typeface="Calibri"/>
            </a:endParaRPr>
          </a:p>
          <a:p>
            <a:pPr marL="12700" lvl="0" indent="0" algn="l" rtl="0">
              <a:spcBef>
                <a:spcPts val="400"/>
              </a:spcBef>
              <a:spcAft>
                <a:spcPts val="0"/>
              </a:spcAft>
              <a:buClr>
                <a:schemeClr val="dk1"/>
              </a:buClr>
              <a:buSzPts val="1100"/>
              <a:buFont typeface="Arial"/>
              <a:buNone/>
            </a:pPr>
            <a:r>
              <a:rPr lang="en">
                <a:solidFill>
                  <a:srgbClr val="FFD966"/>
                </a:solidFill>
              </a:rPr>
              <a:t>–</a:t>
            </a:r>
            <a:r>
              <a:rPr lang="en">
                <a:solidFill>
                  <a:srgbClr val="FFD966"/>
                </a:solidFill>
                <a:latin typeface="Calibri"/>
                <a:ea typeface="Calibri"/>
                <a:cs typeface="Calibri"/>
                <a:sym typeface="Calibri"/>
              </a:rPr>
              <a:t>Where we leave a stronger, better and more inclusive movement for generations to come.</a:t>
            </a:r>
            <a:endParaRPr>
              <a:solidFill>
                <a:srgbClr val="FFD966"/>
              </a:solidFill>
              <a:latin typeface="Calibri"/>
              <a:ea typeface="Calibri"/>
              <a:cs typeface="Calibri"/>
              <a:sym typeface="Calibri"/>
            </a:endParaRPr>
          </a:p>
          <a:p>
            <a:pPr marL="457200" lvl="0" indent="0" algn="l" rtl="0">
              <a:lnSpc>
                <a:spcPct val="115000"/>
              </a:lnSpc>
              <a:spcBef>
                <a:spcPts val="0"/>
              </a:spcBef>
              <a:spcAft>
                <a:spcPts val="400"/>
              </a:spcAft>
              <a:buNone/>
            </a:pPr>
            <a:endParaRPr>
              <a:solidFill>
                <a:srgbClr val="FFD9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413400" y="445025"/>
            <a:ext cx="8342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solidFill>
                  <a:srgbClr val="FFD966"/>
                </a:solidFill>
                <a:latin typeface="Raleway ExtraBold"/>
                <a:ea typeface="Raleway ExtraBold"/>
                <a:cs typeface="Raleway ExtraBold"/>
                <a:sym typeface="Raleway ExtraBold"/>
              </a:rPr>
              <a:t>INTRODUCTION</a:t>
            </a:r>
            <a:endParaRPr sz="3020">
              <a:solidFill>
                <a:srgbClr val="FFD966"/>
              </a:solidFill>
              <a:latin typeface="Raleway ExtraBold"/>
              <a:ea typeface="Raleway ExtraBold"/>
              <a:cs typeface="Raleway ExtraBold"/>
              <a:sym typeface="Raleway ExtraBold"/>
            </a:endParaRPr>
          </a:p>
        </p:txBody>
      </p:sp>
      <p:sp>
        <p:nvSpPr>
          <p:cNvPr id="66" name="Google Shape;66;p15"/>
          <p:cNvSpPr txBox="1">
            <a:spLocks noGrp="1"/>
          </p:cNvSpPr>
          <p:nvPr>
            <p:ph type="body" idx="1"/>
          </p:nvPr>
        </p:nvSpPr>
        <p:spPr>
          <a:xfrm>
            <a:off x="413400" y="1017725"/>
            <a:ext cx="8342700" cy="350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rgbClr val="FFD966"/>
                </a:solidFill>
              </a:rPr>
              <a:t>Event website: </a:t>
            </a:r>
            <a:r>
              <a:rPr lang="en" sz="1700" u="sng">
                <a:solidFill>
                  <a:schemeClr val="hlink"/>
                </a:solidFill>
                <a:hlinkClick r:id="rId4"/>
              </a:rPr>
              <a:t>https://sites.google.com/seiu.org/apisummit2023/home?authuser=0</a:t>
            </a:r>
            <a:endParaRPr sz="1700">
              <a:solidFill>
                <a:srgbClr val="FFD966"/>
              </a:solidFill>
            </a:endParaRPr>
          </a:p>
          <a:p>
            <a:pPr marL="0" lvl="0" indent="0" algn="l" rtl="0">
              <a:lnSpc>
                <a:spcPct val="115000"/>
              </a:lnSpc>
              <a:spcBef>
                <a:spcPts val="400"/>
              </a:spcBef>
              <a:spcAft>
                <a:spcPts val="400"/>
              </a:spcAft>
              <a:buNone/>
            </a:pPr>
            <a:endParaRPr sz="3000">
              <a:solidFill>
                <a:srgbClr val="FFD966"/>
              </a:solidFill>
            </a:endParaRPr>
          </a:p>
        </p:txBody>
      </p:sp>
      <p:pic>
        <p:nvPicPr>
          <p:cNvPr id="67" name="Google Shape;67;p15"/>
          <p:cNvPicPr preferRelativeResize="0"/>
          <p:nvPr/>
        </p:nvPicPr>
        <p:blipFill>
          <a:blip r:embed="rId5">
            <a:alphaModFix/>
          </a:blip>
          <a:stretch>
            <a:fillRect/>
          </a:stretch>
        </p:blipFill>
        <p:spPr>
          <a:xfrm>
            <a:off x="830050" y="1508075"/>
            <a:ext cx="6700149" cy="30157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3400" y="445025"/>
            <a:ext cx="8342700" cy="72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220">
                <a:solidFill>
                  <a:srgbClr val="FFD966"/>
                </a:solidFill>
                <a:latin typeface="Raleway ExtraBold"/>
                <a:ea typeface="Raleway ExtraBold"/>
                <a:cs typeface="Raleway ExtraBold"/>
                <a:sym typeface="Raleway ExtraBold"/>
              </a:rPr>
              <a:t>Summary Report </a:t>
            </a:r>
            <a:endParaRPr sz="4220">
              <a:solidFill>
                <a:srgbClr val="FFD966"/>
              </a:solidFill>
              <a:latin typeface="Raleway ExtraBold"/>
              <a:ea typeface="Raleway ExtraBold"/>
              <a:cs typeface="Raleway ExtraBold"/>
              <a:sym typeface="Raleway ExtraBold"/>
            </a:endParaRPr>
          </a:p>
        </p:txBody>
      </p:sp>
      <p:sp>
        <p:nvSpPr>
          <p:cNvPr id="73" name="Google Shape;73;p16"/>
          <p:cNvSpPr txBox="1">
            <a:spLocks noGrp="1"/>
          </p:cNvSpPr>
          <p:nvPr>
            <p:ph type="body" idx="1"/>
          </p:nvPr>
        </p:nvSpPr>
        <p:spPr>
          <a:xfrm>
            <a:off x="413400" y="859975"/>
            <a:ext cx="8342700" cy="3663900"/>
          </a:xfrm>
          <a:prstGeom prst="rect">
            <a:avLst/>
          </a:prstGeom>
        </p:spPr>
        <p:txBody>
          <a:bodyPr spcFirstLastPara="1" wrap="square" lIns="91425" tIns="91425" rIns="91425" bIns="91425" anchor="t" anchorCtr="0">
            <a:normAutofit lnSpcReduction="10000"/>
          </a:bodyPr>
          <a:lstStyle/>
          <a:p>
            <a:pPr marL="457200" lvl="0" indent="0" algn="l" rtl="0">
              <a:spcBef>
                <a:spcPts val="0"/>
              </a:spcBef>
              <a:spcAft>
                <a:spcPts val="0"/>
              </a:spcAft>
              <a:buNone/>
            </a:pPr>
            <a:endParaRPr sz="2500">
              <a:solidFill>
                <a:srgbClr val="FFD966"/>
              </a:solidFill>
            </a:endParaRPr>
          </a:p>
          <a:p>
            <a:pPr marL="0" lvl="0" indent="0" algn="l" rtl="0">
              <a:spcBef>
                <a:spcPts val="0"/>
              </a:spcBef>
              <a:spcAft>
                <a:spcPts val="0"/>
              </a:spcAft>
              <a:buNone/>
            </a:pPr>
            <a:r>
              <a:rPr lang="en" sz="2700">
                <a:solidFill>
                  <a:srgbClr val="FFD966"/>
                </a:solidFill>
              </a:rPr>
              <a:t>The 2023 API Summit was a huge success in Las Vegas, Nevada on Thursday, September 7th through Sunday, September 9th. We had over 340+ attendees from across the United States and Canada. We had translation for multiple API languages as well as all signs and printed material in language as well. </a:t>
            </a:r>
            <a:endParaRPr sz="2500">
              <a:solidFill>
                <a:srgbClr val="FFD966"/>
              </a:solidFill>
              <a:latin typeface="Raleway Medium"/>
              <a:ea typeface="Raleway Medium"/>
              <a:cs typeface="Raleway Medium"/>
              <a:sym typeface="Raleway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13400" y="445025"/>
            <a:ext cx="8342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100"/>
              <a:buNone/>
            </a:pPr>
            <a:r>
              <a:rPr lang="en" sz="4000" b="1" u="sng">
                <a:solidFill>
                  <a:srgbClr val="FFD966"/>
                </a:solidFill>
              </a:rPr>
              <a:t>SEIU API Platform</a:t>
            </a:r>
            <a:endParaRPr sz="4000" b="1" u="sng" cap="small">
              <a:solidFill>
                <a:srgbClr val="FFD966"/>
              </a:solidFill>
            </a:endParaRPr>
          </a:p>
          <a:p>
            <a:pPr marL="0" lvl="0" indent="0" algn="ctr" rtl="0">
              <a:spcBef>
                <a:spcPts val="0"/>
              </a:spcBef>
              <a:spcAft>
                <a:spcPts val="0"/>
              </a:spcAft>
              <a:buSzPts val="990"/>
              <a:buNone/>
            </a:pPr>
            <a:endParaRPr sz="2820">
              <a:solidFill>
                <a:srgbClr val="FFD966"/>
              </a:solidFill>
              <a:latin typeface="Raleway ExtraBold"/>
              <a:ea typeface="Raleway ExtraBold"/>
              <a:cs typeface="Raleway ExtraBold"/>
              <a:sym typeface="Raleway ExtraBold"/>
            </a:endParaRPr>
          </a:p>
        </p:txBody>
      </p:sp>
      <p:sp>
        <p:nvSpPr>
          <p:cNvPr id="79" name="Google Shape;79;p17"/>
          <p:cNvSpPr txBox="1">
            <a:spLocks noGrp="1"/>
          </p:cNvSpPr>
          <p:nvPr>
            <p:ph type="body" idx="1"/>
          </p:nvPr>
        </p:nvSpPr>
        <p:spPr>
          <a:xfrm>
            <a:off x="413500" y="1318400"/>
            <a:ext cx="8342700" cy="3250500"/>
          </a:xfrm>
          <a:prstGeom prst="rect">
            <a:avLst/>
          </a:prstGeom>
        </p:spPr>
        <p:txBody>
          <a:bodyPr spcFirstLastPara="1" wrap="square" lIns="91425" tIns="91425" rIns="91425" bIns="91425" anchor="t" anchorCtr="0">
            <a:normAutofit fontScale="40000" lnSpcReduction="20000"/>
          </a:bodyPr>
          <a:lstStyle/>
          <a:p>
            <a:pPr marL="0" lvl="0" indent="0" algn="l" rtl="0">
              <a:spcBef>
                <a:spcPts val="0"/>
              </a:spcBef>
              <a:spcAft>
                <a:spcPts val="0"/>
              </a:spcAft>
              <a:buNone/>
            </a:pPr>
            <a:r>
              <a:rPr lang="en" sz="5092">
                <a:solidFill>
                  <a:srgbClr val="FFD966"/>
                </a:solidFill>
              </a:rPr>
              <a:t>•Organizing (Unions for All)</a:t>
            </a:r>
            <a:endParaRPr sz="5092">
              <a:solidFill>
                <a:srgbClr val="FFD966"/>
              </a:solidFill>
            </a:endParaRPr>
          </a:p>
          <a:p>
            <a:pPr marL="0" lvl="0" indent="0" algn="l" rtl="0">
              <a:spcBef>
                <a:spcPts val="600"/>
              </a:spcBef>
              <a:spcAft>
                <a:spcPts val="0"/>
              </a:spcAft>
              <a:buNone/>
            </a:pPr>
            <a:r>
              <a:rPr lang="en" sz="5092">
                <a:solidFill>
                  <a:srgbClr val="FFD966"/>
                </a:solidFill>
              </a:rPr>
              <a:t>•Politics (Expand Electorate)</a:t>
            </a:r>
            <a:endParaRPr sz="5092">
              <a:solidFill>
                <a:srgbClr val="FFD966"/>
              </a:solidFill>
            </a:endParaRPr>
          </a:p>
          <a:p>
            <a:pPr marL="0" lvl="0" indent="0" algn="l" rtl="0">
              <a:spcBef>
                <a:spcPts val="600"/>
              </a:spcBef>
              <a:spcAft>
                <a:spcPts val="0"/>
              </a:spcAft>
              <a:buNone/>
            </a:pPr>
            <a:r>
              <a:rPr lang="en" sz="5092">
                <a:solidFill>
                  <a:srgbClr val="FFD966"/>
                </a:solidFill>
              </a:rPr>
              <a:t>•Immigration</a:t>
            </a:r>
            <a:endParaRPr sz="5092">
              <a:solidFill>
                <a:srgbClr val="FFD966"/>
              </a:solidFill>
            </a:endParaRPr>
          </a:p>
          <a:p>
            <a:pPr marL="0" lvl="0" indent="0" algn="l" rtl="0">
              <a:spcBef>
                <a:spcPts val="600"/>
              </a:spcBef>
              <a:spcAft>
                <a:spcPts val="0"/>
              </a:spcAft>
              <a:buNone/>
            </a:pPr>
            <a:r>
              <a:rPr lang="en" sz="5092">
                <a:solidFill>
                  <a:srgbClr val="FFD966"/>
                </a:solidFill>
              </a:rPr>
              <a:t>•Racial and Economic Justice</a:t>
            </a:r>
            <a:endParaRPr sz="5092">
              <a:solidFill>
                <a:srgbClr val="FFD966"/>
              </a:solidFill>
            </a:endParaRPr>
          </a:p>
          <a:p>
            <a:pPr marL="0" lvl="0" indent="0" algn="l" rtl="0">
              <a:spcBef>
                <a:spcPts val="600"/>
              </a:spcBef>
              <a:spcAft>
                <a:spcPts val="0"/>
              </a:spcAft>
              <a:buNone/>
            </a:pPr>
            <a:r>
              <a:rPr lang="en" sz="5092">
                <a:solidFill>
                  <a:srgbClr val="FFD966"/>
                </a:solidFill>
              </a:rPr>
              <a:t>•Environmental Justice</a:t>
            </a:r>
            <a:endParaRPr sz="5092">
              <a:solidFill>
                <a:srgbClr val="FFD966"/>
              </a:solidFill>
            </a:endParaRPr>
          </a:p>
          <a:p>
            <a:pPr marL="0" lvl="0" indent="0" algn="l" rtl="0">
              <a:spcBef>
                <a:spcPts val="600"/>
              </a:spcBef>
              <a:spcAft>
                <a:spcPts val="0"/>
              </a:spcAft>
              <a:buNone/>
            </a:pPr>
            <a:r>
              <a:rPr lang="en" sz="5092">
                <a:solidFill>
                  <a:srgbClr val="FFD966"/>
                </a:solidFill>
              </a:rPr>
              <a:t>•Leadership Development</a:t>
            </a:r>
            <a:endParaRPr sz="5092">
              <a:solidFill>
                <a:srgbClr val="FFD966"/>
              </a:solidFill>
            </a:endParaRPr>
          </a:p>
          <a:p>
            <a:pPr marL="0" lvl="0" indent="0" algn="l" rtl="0">
              <a:spcBef>
                <a:spcPts val="600"/>
              </a:spcBef>
              <a:spcAft>
                <a:spcPts val="0"/>
              </a:spcAft>
              <a:buNone/>
            </a:pPr>
            <a:r>
              <a:rPr lang="en" sz="5092">
                <a:solidFill>
                  <a:srgbClr val="FFD966"/>
                </a:solidFill>
              </a:rPr>
              <a:t>•Strengthen Our Union</a:t>
            </a:r>
            <a:endParaRPr sz="5092">
              <a:solidFill>
                <a:srgbClr val="FFD966"/>
              </a:solidFill>
            </a:endParaRPr>
          </a:p>
          <a:p>
            <a:pPr marL="0" lvl="0" indent="0" algn="l" rtl="0">
              <a:spcBef>
                <a:spcPts val="600"/>
              </a:spcBef>
              <a:spcAft>
                <a:spcPts val="0"/>
              </a:spcAft>
              <a:buNone/>
            </a:pPr>
            <a:r>
              <a:rPr lang="en" sz="5092">
                <a:solidFill>
                  <a:srgbClr val="FFD966"/>
                </a:solidFill>
              </a:rPr>
              <a:t>•Language Justice </a:t>
            </a:r>
            <a:endParaRPr sz="3000">
              <a:solidFill>
                <a:srgbClr val="FFD966"/>
              </a:solidFill>
              <a:latin typeface="Calibri"/>
              <a:ea typeface="Calibri"/>
              <a:cs typeface="Calibri"/>
              <a:sym typeface="Calibri"/>
            </a:endParaRPr>
          </a:p>
          <a:p>
            <a:pPr marL="457200" lvl="0" indent="0" algn="l" rtl="0">
              <a:lnSpc>
                <a:spcPct val="115000"/>
              </a:lnSpc>
              <a:spcBef>
                <a:spcPts val="0"/>
              </a:spcBef>
              <a:spcAft>
                <a:spcPts val="400"/>
              </a:spcAft>
              <a:buNone/>
            </a:pPr>
            <a:endParaRPr>
              <a:solidFill>
                <a:srgbClr val="FFD9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13400" y="164100"/>
            <a:ext cx="8342700" cy="5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a:solidFill>
                  <a:srgbClr val="FFD966"/>
                </a:solidFill>
                <a:latin typeface="Raleway ExtraBold"/>
                <a:ea typeface="Raleway ExtraBold"/>
                <a:cs typeface="Raleway ExtraBold"/>
                <a:sym typeface="Raleway ExtraBold"/>
              </a:rPr>
              <a:t>BREAKOUT SESSIONS</a:t>
            </a:r>
            <a:endParaRPr sz="2820">
              <a:solidFill>
                <a:srgbClr val="FFD966"/>
              </a:solidFill>
              <a:latin typeface="Raleway ExtraBold"/>
              <a:ea typeface="Raleway ExtraBold"/>
              <a:cs typeface="Raleway ExtraBold"/>
              <a:sym typeface="Raleway ExtraBold"/>
            </a:endParaRPr>
          </a:p>
        </p:txBody>
      </p:sp>
      <p:sp>
        <p:nvSpPr>
          <p:cNvPr id="85" name="Google Shape;85;p18"/>
          <p:cNvSpPr txBox="1">
            <a:spLocks noGrp="1"/>
          </p:cNvSpPr>
          <p:nvPr>
            <p:ph type="body" idx="1"/>
          </p:nvPr>
        </p:nvSpPr>
        <p:spPr>
          <a:xfrm>
            <a:off x="107500" y="758100"/>
            <a:ext cx="8946000" cy="4260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a:solidFill>
                  <a:srgbClr val="FFD966"/>
                </a:solidFill>
              </a:rPr>
              <a:t>Although I was a facilitator and was not able to participate in the different workshops, our local 1000 team broke up and were strategic in making sure that each person took participated in different workshops so that we would be able to bring bag what we learned to our local. </a:t>
            </a:r>
            <a:endParaRPr>
              <a:solidFill>
                <a:srgbClr val="FFD966"/>
              </a:solidFill>
            </a:endParaRPr>
          </a:p>
          <a:p>
            <a:pPr marL="914400" lvl="0" indent="-342900" algn="l" rtl="0">
              <a:lnSpc>
                <a:spcPct val="115000"/>
              </a:lnSpc>
              <a:spcBef>
                <a:spcPts val="400"/>
              </a:spcBef>
              <a:spcAft>
                <a:spcPts val="0"/>
              </a:spcAft>
              <a:buClr>
                <a:srgbClr val="FFD966"/>
              </a:buClr>
              <a:buSzPts val="1800"/>
              <a:buChar char="➔"/>
            </a:pPr>
            <a:r>
              <a:rPr lang="en">
                <a:solidFill>
                  <a:srgbClr val="FFD966"/>
                </a:solidFill>
              </a:rPr>
              <a:t>Racial Justice: </a:t>
            </a:r>
            <a:endParaRPr>
              <a:solidFill>
                <a:srgbClr val="FFD966"/>
              </a:solidFill>
            </a:endParaRPr>
          </a:p>
          <a:p>
            <a:pPr marL="1371600" lvl="1" indent="-317500" algn="l" rtl="0">
              <a:lnSpc>
                <a:spcPct val="115000"/>
              </a:lnSpc>
              <a:spcBef>
                <a:spcPts val="0"/>
              </a:spcBef>
              <a:spcAft>
                <a:spcPts val="0"/>
              </a:spcAft>
              <a:buClr>
                <a:srgbClr val="FFD966"/>
              </a:buClr>
              <a:buSzPts val="1400"/>
              <a:buChar char="◆"/>
            </a:pPr>
            <a:r>
              <a:rPr lang="en" sz="1800">
                <a:solidFill>
                  <a:srgbClr val="FFD966"/>
                </a:solidFill>
              </a:rPr>
              <a:t>Where do YOU belong?</a:t>
            </a:r>
            <a:endParaRPr sz="1800">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Unlocking the power in you</a:t>
            </a:r>
            <a:endParaRPr sz="1800">
              <a:solidFill>
                <a:srgbClr val="FFD966"/>
              </a:solidFill>
            </a:endParaRPr>
          </a:p>
          <a:p>
            <a:pPr marL="914400" lvl="0" indent="-342900" algn="l" rtl="0">
              <a:lnSpc>
                <a:spcPct val="115000"/>
              </a:lnSpc>
              <a:spcBef>
                <a:spcPts val="0"/>
              </a:spcBef>
              <a:spcAft>
                <a:spcPts val="0"/>
              </a:spcAft>
              <a:buClr>
                <a:srgbClr val="FFD966"/>
              </a:buClr>
              <a:buSzPts val="1800"/>
              <a:buChar char="➔"/>
            </a:pPr>
            <a:r>
              <a:rPr lang="en">
                <a:solidFill>
                  <a:srgbClr val="FFD966"/>
                </a:solidFill>
              </a:rPr>
              <a:t>Together We Rise: </a:t>
            </a:r>
            <a:endParaRPr>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Being an API leader</a:t>
            </a:r>
            <a:endParaRPr sz="1800">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Our role in building a stronger union</a:t>
            </a:r>
            <a:endParaRPr sz="1800">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Bargaining for the next generation</a:t>
            </a:r>
            <a:endParaRPr sz="1800">
              <a:solidFill>
                <a:srgbClr val="FFD966"/>
              </a:solidFill>
            </a:endParaRPr>
          </a:p>
          <a:p>
            <a:pPr marL="914400" lvl="0" indent="-342900" algn="l" rtl="0">
              <a:lnSpc>
                <a:spcPct val="115000"/>
              </a:lnSpc>
              <a:spcBef>
                <a:spcPts val="0"/>
              </a:spcBef>
              <a:spcAft>
                <a:spcPts val="0"/>
              </a:spcAft>
              <a:buClr>
                <a:srgbClr val="FFD966"/>
              </a:buClr>
              <a:buSzPts val="1800"/>
              <a:buChar char="➔"/>
            </a:pPr>
            <a:r>
              <a:rPr lang="en">
                <a:solidFill>
                  <a:srgbClr val="FFD966"/>
                </a:solidFill>
              </a:rPr>
              <a:t>Organizing: Building Resilience</a:t>
            </a:r>
            <a:endParaRPr>
              <a:solidFill>
                <a:srgbClr val="FFD966"/>
              </a:solidFill>
            </a:endParaRPr>
          </a:p>
          <a:p>
            <a:pPr marL="457200" lvl="0" indent="0" algn="l" rtl="0">
              <a:lnSpc>
                <a:spcPct val="115000"/>
              </a:lnSpc>
              <a:spcBef>
                <a:spcPts val="400"/>
              </a:spcBef>
              <a:spcAft>
                <a:spcPts val="400"/>
              </a:spcAft>
              <a:buNone/>
            </a:pPr>
            <a:endParaRPr>
              <a:solidFill>
                <a:srgbClr val="FFD9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413400" y="164100"/>
            <a:ext cx="8342700" cy="59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a:solidFill>
                  <a:srgbClr val="FFD966"/>
                </a:solidFill>
                <a:latin typeface="Raleway ExtraBold"/>
                <a:ea typeface="Raleway ExtraBold"/>
                <a:cs typeface="Raleway ExtraBold"/>
                <a:sym typeface="Raleway ExtraBold"/>
              </a:rPr>
              <a:t>BREAKOUT SESSIONS CONTINUED…</a:t>
            </a:r>
            <a:endParaRPr sz="2820">
              <a:solidFill>
                <a:srgbClr val="FFD966"/>
              </a:solidFill>
              <a:latin typeface="Raleway ExtraBold"/>
              <a:ea typeface="Raleway ExtraBold"/>
              <a:cs typeface="Raleway ExtraBold"/>
              <a:sym typeface="Raleway ExtraBold"/>
            </a:endParaRPr>
          </a:p>
        </p:txBody>
      </p:sp>
      <p:sp>
        <p:nvSpPr>
          <p:cNvPr id="91" name="Google Shape;91;p19"/>
          <p:cNvSpPr txBox="1">
            <a:spLocks noGrp="1"/>
          </p:cNvSpPr>
          <p:nvPr>
            <p:ph type="body" idx="1"/>
          </p:nvPr>
        </p:nvSpPr>
        <p:spPr>
          <a:xfrm>
            <a:off x="107500" y="758100"/>
            <a:ext cx="8946000" cy="4260900"/>
          </a:xfrm>
          <a:prstGeom prst="rect">
            <a:avLst/>
          </a:prstGeom>
        </p:spPr>
        <p:txBody>
          <a:bodyPr spcFirstLastPara="1" wrap="square" lIns="91425" tIns="91425" rIns="91425" bIns="91425" anchor="t" anchorCtr="0">
            <a:normAutofit/>
          </a:bodyPr>
          <a:lstStyle/>
          <a:p>
            <a:pPr marL="914400" lvl="0" indent="-342900" algn="l" rtl="0">
              <a:lnSpc>
                <a:spcPct val="115000"/>
              </a:lnSpc>
              <a:spcBef>
                <a:spcPts val="0"/>
              </a:spcBef>
              <a:spcAft>
                <a:spcPts val="0"/>
              </a:spcAft>
              <a:buClr>
                <a:srgbClr val="FFD966"/>
              </a:buClr>
              <a:buSzPts val="1800"/>
              <a:buChar char="➔"/>
            </a:pPr>
            <a:r>
              <a:rPr lang="en">
                <a:solidFill>
                  <a:srgbClr val="FFD966"/>
                </a:solidFill>
              </a:rPr>
              <a:t>Climate Justice: Organizing for Climate Justice</a:t>
            </a:r>
            <a:endParaRPr>
              <a:solidFill>
                <a:srgbClr val="FFD966"/>
              </a:solidFill>
            </a:endParaRPr>
          </a:p>
          <a:p>
            <a:pPr marL="914400" lvl="0" indent="-342900" algn="l" rtl="0">
              <a:lnSpc>
                <a:spcPct val="115000"/>
              </a:lnSpc>
              <a:spcBef>
                <a:spcPts val="0"/>
              </a:spcBef>
              <a:spcAft>
                <a:spcPts val="0"/>
              </a:spcAft>
              <a:buClr>
                <a:srgbClr val="FFD966"/>
              </a:buClr>
              <a:buSzPts val="1800"/>
              <a:buChar char="➔"/>
            </a:pPr>
            <a:r>
              <a:rPr lang="en">
                <a:solidFill>
                  <a:srgbClr val="FFD966"/>
                </a:solidFill>
              </a:rPr>
              <a:t>Political &amp; Civic Engangement: </a:t>
            </a:r>
            <a:endParaRPr>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API Voters Count</a:t>
            </a:r>
            <a:endParaRPr sz="1800">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Powering API Civic Engagement in a changing political landscape</a:t>
            </a:r>
            <a:endParaRPr sz="1800">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Members running for elected office</a:t>
            </a:r>
            <a:endParaRPr sz="1800">
              <a:solidFill>
                <a:srgbClr val="FFD966"/>
              </a:solidFill>
            </a:endParaRPr>
          </a:p>
          <a:p>
            <a:pPr marL="914400" lvl="0" indent="-342900" algn="l" rtl="0">
              <a:lnSpc>
                <a:spcPct val="115000"/>
              </a:lnSpc>
              <a:spcBef>
                <a:spcPts val="0"/>
              </a:spcBef>
              <a:spcAft>
                <a:spcPts val="0"/>
              </a:spcAft>
              <a:buClr>
                <a:srgbClr val="FFD966"/>
              </a:buClr>
              <a:buSzPts val="1800"/>
              <a:buChar char="➔"/>
            </a:pPr>
            <a:r>
              <a:rPr lang="en">
                <a:solidFill>
                  <a:srgbClr val="FFD966"/>
                </a:solidFill>
              </a:rPr>
              <a:t>Organizing: </a:t>
            </a:r>
            <a:endParaRPr>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Telling your story is telling the API story</a:t>
            </a:r>
            <a:endParaRPr sz="1800">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Your Leadership Stance</a:t>
            </a:r>
            <a:endParaRPr sz="1800">
              <a:solidFill>
                <a:srgbClr val="FFD966"/>
              </a:solidFill>
            </a:endParaRPr>
          </a:p>
          <a:p>
            <a:pPr marL="1371600" lvl="1" indent="-342900" algn="l" rtl="0">
              <a:lnSpc>
                <a:spcPct val="115000"/>
              </a:lnSpc>
              <a:spcBef>
                <a:spcPts val="0"/>
              </a:spcBef>
              <a:spcAft>
                <a:spcPts val="0"/>
              </a:spcAft>
              <a:buClr>
                <a:srgbClr val="FFD966"/>
              </a:buClr>
              <a:buSzPts val="1800"/>
              <a:buChar char="◆"/>
            </a:pPr>
            <a:r>
              <a:rPr lang="en" sz="1800">
                <a:solidFill>
                  <a:srgbClr val="FFD966"/>
                </a:solidFill>
              </a:rPr>
              <a:t>Building resilience</a:t>
            </a:r>
            <a:endParaRPr sz="1800">
              <a:solidFill>
                <a:srgbClr val="FFD966"/>
              </a:solidFill>
            </a:endParaRPr>
          </a:p>
          <a:p>
            <a:pPr marL="914400" lvl="0" indent="-342900" algn="l" rtl="0">
              <a:lnSpc>
                <a:spcPct val="115000"/>
              </a:lnSpc>
              <a:spcBef>
                <a:spcPts val="0"/>
              </a:spcBef>
              <a:spcAft>
                <a:spcPts val="0"/>
              </a:spcAft>
              <a:buClr>
                <a:srgbClr val="FFD966"/>
              </a:buClr>
              <a:buSzPts val="1800"/>
              <a:buChar char="➔"/>
            </a:pPr>
            <a:r>
              <a:rPr lang="en">
                <a:solidFill>
                  <a:srgbClr val="FFD966"/>
                </a:solidFill>
              </a:rPr>
              <a:t>Leadership Development: Build a TEAM, build a COMMUNITY</a:t>
            </a:r>
            <a:endParaRPr>
              <a:solidFill>
                <a:srgbClr val="FFD966"/>
              </a:solidFill>
            </a:endParaRPr>
          </a:p>
          <a:p>
            <a:pPr marL="914400" lvl="0" indent="-342900" algn="l" rtl="0">
              <a:lnSpc>
                <a:spcPct val="115000"/>
              </a:lnSpc>
              <a:spcBef>
                <a:spcPts val="0"/>
              </a:spcBef>
              <a:spcAft>
                <a:spcPts val="0"/>
              </a:spcAft>
              <a:buClr>
                <a:srgbClr val="FFD966"/>
              </a:buClr>
              <a:buSzPts val="1800"/>
              <a:buChar char="➔"/>
            </a:pPr>
            <a:r>
              <a:rPr lang="en">
                <a:solidFill>
                  <a:srgbClr val="FFD966"/>
                </a:solidFill>
              </a:rPr>
              <a:t>Recenter yourself: Tai Chi</a:t>
            </a:r>
            <a:endParaRPr>
              <a:solidFill>
                <a:srgbClr val="FFD966"/>
              </a:solidFill>
            </a:endParaRPr>
          </a:p>
          <a:p>
            <a:pPr marL="914400" lvl="0" indent="-342900" algn="l" rtl="0">
              <a:lnSpc>
                <a:spcPct val="115000"/>
              </a:lnSpc>
              <a:spcBef>
                <a:spcPts val="0"/>
              </a:spcBef>
              <a:spcAft>
                <a:spcPts val="0"/>
              </a:spcAft>
              <a:buClr>
                <a:srgbClr val="FFD966"/>
              </a:buClr>
              <a:buSzPts val="1800"/>
              <a:buChar char="➔"/>
            </a:pPr>
            <a:r>
              <a:rPr lang="en">
                <a:solidFill>
                  <a:srgbClr val="FFD966"/>
                </a:solidFill>
              </a:rPr>
              <a:t>Immigration Justice: Our legal rights</a:t>
            </a:r>
            <a:endParaRPr>
              <a:solidFill>
                <a:srgbClr val="FFD966"/>
              </a:solidFill>
            </a:endParaRPr>
          </a:p>
          <a:p>
            <a:pPr marL="457200" lvl="0" indent="0" algn="l" rtl="0">
              <a:lnSpc>
                <a:spcPct val="115000"/>
              </a:lnSpc>
              <a:spcBef>
                <a:spcPts val="400"/>
              </a:spcBef>
              <a:spcAft>
                <a:spcPts val="400"/>
              </a:spcAft>
              <a:buNone/>
            </a:pPr>
            <a:endParaRPr>
              <a:solidFill>
                <a:srgbClr val="FFD9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1"/>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102" name="Google Shape;102;p21"/>
          <p:cNvPicPr preferRelativeResize="0"/>
          <p:nvPr/>
        </p:nvPicPr>
        <p:blipFill>
          <a:blip r:embed="rId4">
            <a:alphaModFix/>
          </a:blip>
          <a:stretch>
            <a:fillRect/>
          </a:stretch>
        </p:blipFill>
        <p:spPr>
          <a:xfrm>
            <a:off x="4985075" y="1204850"/>
            <a:ext cx="3417697" cy="24193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1598</Words>
  <Application>Microsoft Office PowerPoint</Application>
  <PresentationFormat>On-screen Show (16:9)</PresentationFormat>
  <Paragraphs>76</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Raleway ExtraBold</vt:lpstr>
      <vt:lpstr>Calibri</vt:lpstr>
      <vt:lpstr>Raleway</vt:lpstr>
      <vt:lpstr>Raleway Medium</vt:lpstr>
      <vt:lpstr>Arial</vt:lpstr>
      <vt:lpstr>Lato</vt:lpstr>
      <vt:lpstr>Simple Light</vt:lpstr>
      <vt:lpstr>PowerPoint Presentation</vt:lpstr>
      <vt:lpstr>Asian Pacific Islanders Caucus Vision </vt:lpstr>
      <vt:lpstr>INTRODUCTION</vt:lpstr>
      <vt:lpstr>Summary Report </vt:lpstr>
      <vt:lpstr>SEIU API Platform </vt:lpstr>
      <vt:lpstr>BREAKOUT SESSIONS</vt:lpstr>
      <vt:lpstr>BREAKOUT SESSIONS CONTINUED…</vt:lpstr>
      <vt:lpstr>PowerPoint Presentation</vt:lpstr>
      <vt:lpstr>PowerPoint Presentation</vt:lpstr>
      <vt:lpstr>LOCAL 1000 Attendees</vt:lpstr>
      <vt:lpstr>PowerPoint Presentation</vt:lpstr>
      <vt:lpstr>Report from Member, Lindsay Cho (Central Valley)</vt:lpstr>
      <vt:lpstr>Report from Member, Keilani Laso (Central Valley)</vt:lpstr>
      <vt:lpstr>Report from Member, Sam Lieu (Sacramento)</vt:lpstr>
      <vt:lpstr>PowerPoint Presentation</vt:lpstr>
      <vt:lpstr>Report from Member, Kimberly Manuel  (San Diego)</vt:lpstr>
      <vt:lpstr>Report from Member, Cynthia Vo  (Oakland)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Calugcugan, Christina</dc:creator>
  <cp:lastModifiedBy>Calugcugan, Christina</cp:lastModifiedBy>
  <cp:revision>2</cp:revision>
  <dcterms:modified xsi:type="dcterms:W3CDTF">2023-12-11T03:57:38Z</dcterms:modified>
</cp:coreProperties>
</file>