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303" r:id="rId4"/>
    <p:sldId id="302" r:id="rId5"/>
    <p:sldId id="289" r:id="rId6"/>
    <p:sldId id="288" r:id="rId7"/>
    <p:sldId id="260" r:id="rId8"/>
    <p:sldId id="258" r:id="rId9"/>
    <p:sldId id="259" r:id="rId10"/>
    <p:sldId id="262" r:id="rId11"/>
    <p:sldId id="297" r:id="rId12"/>
    <p:sldId id="299" r:id="rId13"/>
    <p:sldId id="290" r:id="rId14"/>
    <p:sldId id="267" r:id="rId15"/>
    <p:sldId id="264" r:id="rId16"/>
    <p:sldId id="272" r:id="rId17"/>
    <p:sldId id="276" r:id="rId18"/>
    <p:sldId id="278" r:id="rId19"/>
    <p:sldId id="284" r:id="rId20"/>
    <p:sldId id="286" r:id="rId21"/>
    <p:sldId id="293" r:id="rId22"/>
    <p:sldId id="292" r:id="rId23"/>
    <p:sldId id="295" r:id="rId24"/>
    <p:sldId id="30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2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6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93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0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7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8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0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6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5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7BF1-7A5D-4D5A-B132-1BAB07CD213B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832B-6B27-4727-9D4D-BB913FF3C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chasingpower.com/sweepstakes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dell.com/eppbuy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chasingpower.com/product-catalog/furniture?domain=csea" TargetMode="External"/><Relationship Id="rId2" Type="http://schemas.openxmlformats.org/officeDocument/2006/relationships/hyperlink" Target="https://www.purchasingpower.com/product-catalog/computers?domain=cse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purchasingpower.com/product-catalog/kitchen-appliances?domain=cse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purchasingpower.com/product-catalog/tv?domain=cse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alcse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LBrown@SEIU1000.org" TargetMode="External"/><Relationship Id="rId2" Type="http://schemas.openxmlformats.org/officeDocument/2006/relationships/hyperlink" Target="mailto:eastcoast7195@gmail.co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skRLB@SEIUlOOO.org" TargetMode="External"/><Relationship Id="rId2" Type="http://schemas.openxmlformats.org/officeDocument/2006/relationships/hyperlink" Target="mailto:sec95815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ec95815@live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eff.nelson623@gmaiI.co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alcsea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LBrown@SEIU1000.org" TargetMode="External"/><Relationship Id="rId2" Type="http://schemas.openxmlformats.org/officeDocument/2006/relationships/hyperlink" Target="mailto:phd@fast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xicanery@hotmail.com" TargetMode="External"/><Relationship Id="rId5" Type="http://schemas.openxmlformats.org/officeDocument/2006/relationships/hyperlink" Target="mailto:roncina@frontiernet.net" TargetMode="External"/><Relationship Id="rId4" Type="http://schemas.openxmlformats.org/officeDocument/2006/relationships/hyperlink" Target="mailto:awalls@seiu1000.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urchasingpowe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7700" y="1"/>
            <a:ext cx="1978269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3600" b="1" spc="-3" dirty="0" smtClean="0">
                <a:solidFill>
                  <a:schemeClr val="accent2"/>
                </a:solidFill>
                <a:latin typeface="Calibri"/>
                <a:cs typeface="Calibri"/>
              </a:rPr>
              <a:t>C</a:t>
            </a:r>
            <a:r>
              <a:rPr sz="3600" b="1" spc="3" dirty="0" smtClean="0">
                <a:solidFill>
                  <a:schemeClr val="accent2"/>
                </a:solidFill>
                <a:latin typeface="Calibri"/>
                <a:cs typeface="Calibri"/>
              </a:rPr>
              <a:t>h</a:t>
            </a:r>
            <a:r>
              <a:rPr sz="3600" b="1" spc="-3" dirty="0" smtClean="0">
                <a:solidFill>
                  <a:schemeClr val="accent2"/>
                </a:solidFill>
                <a:latin typeface="Calibri"/>
                <a:cs typeface="Calibri"/>
              </a:rPr>
              <a:t>a</a:t>
            </a:r>
            <a:r>
              <a:rPr sz="3600" b="1" spc="3" dirty="0" smtClean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sz="3600" b="1" spc="-3" dirty="0" smtClean="0">
                <a:solidFill>
                  <a:schemeClr val="accent2"/>
                </a:solidFill>
                <a:latin typeface="Calibri"/>
                <a:cs typeface="Calibri"/>
              </a:rPr>
              <a:t>g</a:t>
            </a:r>
            <a:r>
              <a:rPr sz="3600" b="1" dirty="0" smtClean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endParaRPr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" y="562743"/>
            <a:ext cx="11808069" cy="6569123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8659" marR="58014" algn="just">
              <a:lnSpc>
                <a:spcPct val="101699"/>
              </a:lnSpc>
              <a:spcBef>
                <a:spcPts val="51"/>
              </a:spcBef>
            </a:pPr>
            <a:r>
              <a:rPr sz="1200" b="1" dirty="0">
                <a:solidFill>
                  <a:schemeClr val="accent2"/>
                </a:solidFill>
                <a:latin typeface="Calibri"/>
                <a:cs typeface="Calibri"/>
              </a:rPr>
              <a:t>Change</a:t>
            </a:r>
            <a:r>
              <a:rPr sz="1200" dirty="0">
                <a:latin typeface="Calibri"/>
                <a:cs typeface="Calibri"/>
              </a:rPr>
              <a:t> is </a:t>
            </a:r>
            <a:r>
              <a:rPr sz="1200" spc="-3" dirty="0">
                <a:latin typeface="Calibri"/>
                <a:cs typeface="Calibri"/>
              </a:rPr>
              <a:t>part of life;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3" dirty="0">
                <a:latin typeface="Calibri"/>
                <a:cs typeface="Calibri"/>
              </a:rPr>
              <a:t>happens whether we want to change </a:t>
            </a:r>
            <a:r>
              <a:rPr sz="1200" dirty="0">
                <a:latin typeface="Calibri"/>
                <a:cs typeface="Calibri"/>
              </a:rPr>
              <a:t>or not </a:t>
            </a:r>
            <a:r>
              <a:rPr sz="1200" spc="-3" dirty="0">
                <a:latin typeface="Calibri"/>
                <a:cs typeface="Calibri"/>
              </a:rPr>
              <a:t>and </a:t>
            </a:r>
            <a:r>
              <a:rPr sz="1200" spc="-7" dirty="0">
                <a:latin typeface="Calibri"/>
                <a:cs typeface="Calibri"/>
              </a:rPr>
              <a:t>it </a:t>
            </a:r>
            <a:r>
              <a:rPr sz="1200" spc="-3" dirty="0">
                <a:latin typeface="Calibri"/>
                <a:cs typeface="Calibri"/>
              </a:rPr>
              <a:t>can bring out </a:t>
            </a:r>
            <a:r>
              <a:rPr sz="1200" dirty="0">
                <a:latin typeface="Calibri"/>
                <a:cs typeface="Calibri"/>
              </a:rPr>
              <a:t>strong  </a:t>
            </a:r>
            <a:r>
              <a:rPr sz="1200" spc="-3" dirty="0">
                <a:latin typeface="Calibri"/>
                <a:cs typeface="Calibri"/>
              </a:rPr>
              <a:t>emotions. Some people </a:t>
            </a:r>
            <a:r>
              <a:rPr sz="1200" dirty="0">
                <a:latin typeface="Calibri"/>
                <a:cs typeface="Calibri"/>
              </a:rPr>
              <a:t>are </a:t>
            </a:r>
            <a:r>
              <a:rPr sz="1200" spc="-3" dirty="0">
                <a:latin typeface="Calibri"/>
                <a:cs typeface="Calibri"/>
              </a:rPr>
              <a:t>very resistant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change and that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3" dirty="0">
                <a:latin typeface="Calibri"/>
                <a:cs typeface="Calibri"/>
              </a:rPr>
              <a:t>understandable </a:t>
            </a:r>
            <a:r>
              <a:rPr sz="1200" dirty="0">
                <a:latin typeface="Calibri"/>
                <a:cs typeface="Calibri"/>
              </a:rPr>
              <a:t>because </a:t>
            </a:r>
            <a:r>
              <a:rPr sz="1200" spc="-3" dirty="0">
                <a:latin typeface="Calibri"/>
                <a:cs typeface="Calibri"/>
              </a:rPr>
              <a:t>there 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3" dirty="0">
                <a:latin typeface="Calibri"/>
                <a:cs typeface="Calibri"/>
              </a:rPr>
              <a:t>comfort </a:t>
            </a:r>
            <a:r>
              <a:rPr sz="1200" spc="-7" dirty="0">
                <a:latin typeface="Calibri"/>
                <a:cs typeface="Calibri"/>
              </a:rPr>
              <a:t>in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3" dirty="0">
                <a:latin typeface="Calibri"/>
                <a:cs typeface="Calibri"/>
              </a:rPr>
              <a:t>familiar. </a:t>
            </a:r>
            <a:r>
              <a:rPr sz="1200" dirty="0">
                <a:latin typeface="Calibri"/>
                <a:cs typeface="Calibri"/>
              </a:rPr>
              <a:t>There are many kinds </a:t>
            </a:r>
            <a:r>
              <a:rPr sz="1200" spc="-3" dirty="0">
                <a:latin typeface="Calibri"/>
                <a:cs typeface="Calibri"/>
              </a:rPr>
              <a:t>of change that we will touch </a:t>
            </a:r>
            <a:r>
              <a:rPr sz="1200" dirty="0">
                <a:latin typeface="Calibri"/>
                <a:cs typeface="Calibri"/>
              </a:rPr>
              <a:t>on in </a:t>
            </a:r>
            <a:r>
              <a:rPr sz="1200" spc="-3" dirty="0">
                <a:latin typeface="Calibri"/>
                <a:cs typeface="Calibri"/>
              </a:rPr>
              <a:t>this</a:t>
            </a:r>
            <a:r>
              <a:rPr sz="1200" spc="44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article.</a:t>
            </a:r>
            <a:endParaRPr sz="1200" dirty="0">
              <a:latin typeface="Calibri"/>
              <a:cs typeface="Calibri"/>
            </a:endParaRPr>
          </a:p>
          <a:p>
            <a:pPr marL="1536948"/>
            <a:endParaRPr lang="en-US" sz="1200" b="1" dirty="0" smtClean="0">
              <a:solidFill>
                <a:schemeClr val="accent2"/>
              </a:solidFill>
              <a:latin typeface="Calibri"/>
              <a:cs typeface="Calibri"/>
            </a:endParaRPr>
          </a:p>
          <a:p>
            <a:pPr marL="1536948"/>
            <a:r>
              <a:rPr sz="1600" b="1" dirty="0" smtClean="0">
                <a:solidFill>
                  <a:schemeClr val="accent2"/>
                </a:solidFill>
                <a:latin typeface="Calibri"/>
                <a:cs typeface="Calibri"/>
              </a:rPr>
              <a:t>Change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1600" b="1" spc="-1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rgbClr val="0070C0"/>
                </a:solidFill>
                <a:latin typeface="Calibri"/>
                <a:cs typeface="Calibri"/>
              </a:rPr>
              <a:t>Direction</a:t>
            </a:r>
            <a:endParaRPr sz="16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8659" marR="183135">
              <a:lnSpc>
                <a:spcPct val="101699"/>
              </a:lnSpc>
              <a:spcBef>
                <a:spcPts val="14"/>
              </a:spcBef>
            </a:pPr>
            <a:r>
              <a:rPr sz="1200" dirty="0">
                <a:latin typeface="Calibri"/>
                <a:cs typeface="Calibri"/>
              </a:rPr>
              <a:t>Earlier this </a:t>
            </a:r>
            <a:r>
              <a:rPr sz="1200" spc="-3" dirty="0">
                <a:latin typeface="Calibri"/>
                <a:cs typeface="Calibri"/>
              </a:rPr>
              <a:t>year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3" dirty="0">
                <a:latin typeface="Calibri"/>
                <a:cs typeface="Calibri"/>
              </a:rPr>
              <a:t>membership voted to elect </a:t>
            </a:r>
            <a:r>
              <a:rPr sz="1200" dirty="0">
                <a:latin typeface="Calibri"/>
                <a:cs typeface="Calibri"/>
              </a:rPr>
              <a:t>a new </a:t>
            </a:r>
            <a:r>
              <a:rPr sz="1200" spc="-3" dirty="0">
                <a:latin typeface="Calibri"/>
                <a:cs typeface="Calibri"/>
              </a:rPr>
              <a:t>President. After 13-years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3" dirty="0">
                <a:latin typeface="Calibri"/>
                <a:cs typeface="Calibri"/>
              </a:rPr>
              <a:t>membership wanted change. </a:t>
            </a:r>
            <a:r>
              <a:rPr sz="1200" dirty="0">
                <a:latin typeface="Calibri"/>
                <a:cs typeface="Calibri"/>
              </a:rPr>
              <a:t>We </a:t>
            </a:r>
            <a:r>
              <a:rPr sz="1200" spc="-7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3" dirty="0">
                <a:latin typeface="Calibri"/>
                <a:cs typeface="Calibri"/>
              </a:rPr>
              <a:t>speculate </a:t>
            </a:r>
            <a:r>
              <a:rPr sz="1200" i="1" spc="-3" dirty="0">
                <a:latin typeface="Calibri"/>
                <a:cs typeface="Calibri"/>
              </a:rPr>
              <a:t>why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3" dirty="0">
                <a:latin typeface="Calibri"/>
                <a:cs typeface="Calibri"/>
              </a:rPr>
              <a:t>happened but the </a:t>
            </a:r>
            <a:r>
              <a:rPr sz="1200" i="1" spc="-3" dirty="0">
                <a:latin typeface="Calibri"/>
                <a:cs typeface="Calibri"/>
              </a:rPr>
              <a:t>“why”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3" dirty="0">
                <a:latin typeface="Calibri"/>
                <a:cs typeface="Calibri"/>
              </a:rPr>
              <a:t>not  important, </a:t>
            </a:r>
            <a:r>
              <a:rPr sz="1200" dirty="0">
                <a:latin typeface="Calibri"/>
                <a:cs typeface="Calibri"/>
              </a:rPr>
              <a:t>the fact is the </a:t>
            </a:r>
            <a:r>
              <a:rPr sz="1200" spc="-3" dirty="0">
                <a:latin typeface="Calibri"/>
                <a:cs typeface="Calibri"/>
              </a:rPr>
              <a:t>majority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3" dirty="0">
                <a:latin typeface="Calibri"/>
                <a:cs typeface="Calibri"/>
              </a:rPr>
              <a:t>dues </a:t>
            </a:r>
            <a:r>
              <a:rPr sz="1200" dirty="0">
                <a:latin typeface="Calibri"/>
                <a:cs typeface="Calibri"/>
              </a:rPr>
              <a:t>paying members, </a:t>
            </a:r>
            <a:r>
              <a:rPr sz="1200" spc="-3" dirty="0">
                <a:latin typeface="Calibri"/>
                <a:cs typeface="Calibri"/>
              </a:rPr>
              <a:t>who voted, wanted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3" dirty="0">
                <a:latin typeface="Calibri"/>
                <a:cs typeface="Calibri"/>
              </a:rPr>
              <a:t>change </a:t>
            </a:r>
            <a:r>
              <a:rPr sz="1200" dirty="0">
                <a:latin typeface="Calibri"/>
                <a:cs typeface="Calibri"/>
              </a:rPr>
              <a:t>in  leadership. </a:t>
            </a:r>
            <a:r>
              <a:rPr sz="1200" spc="-3" dirty="0">
                <a:latin typeface="Calibri"/>
                <a:cs typeface="Calibri"/>
              </a:rPr>
              <a:t>Organizational </a:t>
            </a:r>
            <a:r>
              <a:rPr sz="1200" dirty="0">
                <a:latin typeface="Calibri"/>
                <a:cs typeface="Calibri"/>
              </a:rPr>
              <a:t>change is a </a:t>
            </a:r>
            <a:r>
              <a:rPr sz="1200" spc="-3" dirty="0">
                <a:latin typeface="Calibri"/>
                <a:cs typeface="Calibri"/>
              </a:rPr>
              <a:t>normal part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3" dirty="0">
                <a:latin typeface="Calibri"/>
                <a:cs typeface="Calibri"/>
              </a:rPr>
              <a:t>democratic</a:t>
            </a:r>
            <a:r>
              <a:rPr sz="1200" spc="-7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process.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sz="1200" dirty="0">
              <a:latin typeface="Calibri"/>
              <a:cs typeface="Calibri"/>
            </a:endParaRPr>
          </a:p>
          <a:p>
            <a:pPr marL="8659" marR="3464">
              <a:lnSpc>
                <a:spcPct val="101699"/>
              </a:lnSpc>
              <a:spcBef>
                <a:spcPts val="3"/>
              </a:spcBef>
            </a:pPr>
            <a:r>
              <a:rPr sz="1200" dirty="0">
                <a:latin typeface="Calibri"/>
                <a:cs typeface="Calibri"/>
              </a:rPr>
              <a:t>We </a:t>
            </a:r>
            <a:r>
              <a:rPr sz="1200" spc="-3" dirty="0">
                <a:latin typeface="Calibri"/>
                <a:cs typeface="Calibri"/>
              </a:rPr>
              <a:t>highlighted above that resistance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change </a:t>
            </a:r>
            <a:r>
              <a:rPr sz="1200" spc="-7" dirty="0">
                <a:latin typeface="Calibri"/>
                <a:cs typeface="Calibri"/>
              </a:rPr>
              <a:t>is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3" dirty="0">
                <a:latin typeface="Calibri"/>
                <a:cs typeface="Calibri"/>
              </a:rPr>
              <a:t>natural human reaction, defiance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change  </a:t>
            </a:r>
            <a:r>
              <a:rPr sz="1200" dirty="0">
                <a:latin typeface="Calibri"/>
                <a:cs typeface="Calibri"/>
              </a:rPr>
              <a:t>in an </a:t>
            </a:r>
            <a:r>
              <a:rPr sz="1200" spc="-3" dirty="0">
                <a:latin typeface="Calibri"/>
                <a:cs typeface="Calibri"/>
              </a:rPr>
              <a:t>organization like Local </a:t>
            </a:r>
            <a:r>
              <a:rPr sz="1200" dirty="0">
                <a:latin typeface="Calibri"/>
                <a:cs typeface="Calibri"/>
              </a:rPr>
              <a:t>1000 </a:t>
            </a:r>
            <a:r>
              <a:rPr sz="1200" spc="-3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3" dirty="0">
                <a:latin typeface="Calibri"/>
                <a:cs typeface="Calibri"/>
              </a:rPr>
              <a:t>problematic. </a:t>
            </a:r>
            <a:r>
              <a:rPr sz="1200" dirty="0">
                <a:latin typeface="Calibri"/>
                <a:cs typeface="Calibri"/>
              </a:rPr>
              <a:t>Some of </a:t>
            </a:r>
            <a:r>
              <a:rPr sz="1200" spc="-3" dirty="0">
                <a:latin typeface="Calibri"/>
                <a:cs typeface="Calibri"/>
              </a:rPr>
              <a:t>the problems </a:t>
            </a:r>
            <a:r>
              <a:rPr sz="1200" dirty="0">
                <a:latin typeface="Calibri"/>
                <a:cs typeface="Calibri"/>
              </a:rPr>
              <a:t>within </a:t>
            </a:r>
            <a:r>
              <a:rPr sz="1200" spc="-3" dirty="0">
                <a:latin typeface="Calibri"/>
                <a:cs typeface="Calibri"/>
              </a:rPr>
              <a:t>our labor  organization </a:t>
            </a:r>
            <a:r>
              <a:rPr sz="1200" dirty="0">
                <a:latin typeface="Calibri"/>
                <a:cs typeface="Calibri"/>
              </a:rPr>
              <a:t>have </a:t>
            </a:r>
            <a:r>
              <a:rPr sz="1200" spc="-3" dirty="0">
                <a:latin typeface="Calibri"/>
                <a:cs typeface="Calibri"/>
              </a:rPr>
              <a:t>been </a:t>
            </a:r>
            <a:r>
              <a:rPr sz="1200" dirty="0">
                <a:latin typeface="Calibri"/>
                <a:cs typeface="Calibri"/>
              </a:rPr>
              <a:t>written </a:t>
            </a:r>
            <a:r>
              <a:rPr sz="1200" spc="-3" dirty="0">
                <a:latin typeface="Calibri"/>
                <a:cs typeface="Calibri"/>
              </a:rPr>
              <a:t>about and expressed before so there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3" dirty="0">
                <a:latin typeface="Calibri"/>
                <a:cs typeface="Calibri"/>
              </a:rPr>
              <a:t>no need </a:t>
            </a:r>
            <a:r>
              <a:rPr sz="1200" dirty="0">
                <a:latin typeface="Calibri"/>
                <a:cs typeface="Calibri"/>
              </a:rPr>
              <a:t>to travel </a:t>
            </a:r>
            <a:r>
              <a:rPr sz="1200" spc="-3" dirty="0">
                <a:latin typeface="Calibri"/>
                <a:cs typeface="Calibri"/>
              </a:rPr>
              <a:t>that  same ground</a:t>
            </a:r>
            <a:r>
              <a:rPr sz="1200" dirty="0">
                <a:latin typeface="Calibri"/>
                <a:cs typeface="Calibri"/>
              </a:rPr>
              <a:t> again.</a:t>
            </a:r>
          </a:p>
          <a:p>
            <a:pPr>
              <a:spcBef>
                <a:spcPts val="7"/>
              </a:spcBef>
            </a:pPr>
            <a:endParaRPr sz="1200" dirty="0">
              <a:latin typeface="Calibri"/>
              <a:cs typeface="Calibri"/>
            </a:endParaRPr>
          </a:p>
          <a:p>
            <a:pPr marL="8659" marR="35501">
              <a:lnSpc>
                <a:spcPct val="101699"/>
              </a:lnSpc>
            </a:pPr>
            <a:r>
              <a:rPr sz="1200" spc="-3" dirty="0">
                <a:latin typeface="Calibri"/>
                <a:cs typeface="Calibri"/>
              </a:rPr>
              <a:t>However, we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3" dirty="0">
                <a:latin typeface="Calibri"/>
                <a:cs typeface="Calibri"/>
              </a:rPr>
              <a:t>need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make </a:t>
            </a:r>
            <a:r>
              <a:rPr sz="1200" dirty="0">
                <a:latin typeface="Calibri"/>
                <a:cs typeface="Calibri"/>
              </a:rPr>
              <a:t>one </a:t>
            </a:r>
            <a:r>
              <a:rPr sz="1200" spc="-3" dirty="0">
                <a:latin typeface="Calibri"/>
                <a:cs typeface="Calibri"/>
              </a:rPr>
              <a:t>very critical connection </a:t>
            </a:r>
            <a:r>
              <a:rPr sz="1200" dirty="0">
                <a:latin typeface="Calibri"/>
                <a:cs typeface="Calibri"/>
              </a:rPr>
              <a:t>as it </a:t>
            </a:r>
            <a:r>
              <a:rPr sz="1200" spc="-3" dirty="0">
                <a:latin typeface="Calibri"/>
                <a:cs typeface="Calibri"/>
              </a:rPr>
              <a:t>relates </a:t>
            </a:r>
            <a:r>
              <a:rPr sz="1200" dirty="0">
                <a:latin typeface="Calibri"/>
                <a:cs typeface="Calibri"/>
              </a:rPr>
              <a:t>to change. </a:t>
            </a:r>
            <a:r>
              <a:rPr sz="1200" spc="-3" dirty="0">
                <a:latin typeface="Calibri"/>
                <a:cs typeface="Calibri"/>
              </a:rPr>
              <a:t>There </a:t>
            </a:r>
            <a:r>
              <a:rPr sz="1200" dirty="0">
                <a:latin typeface="Calibri"/>
                <a:cs typeface="Calibri"/>
              </a:rPr>
              <a:t>is a  </a:t>
            </a:r>
            <a:r>
              <a:rPr sz="1200" spc="-3" dirty="0">
                <a:latin typeface="Calibri"/>
                <a:cs typeface="Calibri"/>
              </a:rPr>
              <a:t>small group within the Board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3" dirty="0">
                <a:latin typeface="Calibri"/>
                <a:cs typeface="Calibri"/>
              </a:rPr>
              <a:t>Directors who are very resistant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change and are desperately  </a:t>
            </a:r>
            <a:r>
              <a:rPr sz="1200" dirty="0">
                <a:latin typeface="Calibri"/>
                <a:cs typeface="Calibri"/>
              </a:rPr>
              <a:t>trying to </a:t>
            </a:r>
            <a:r>
              <a:rPr sz="1200" spc="-3" dirty="0">
                <a:latin typeface="Calibri"/>
                <a:cs typeface="Calibri"/>
              </a:rPr>
              <a:t>return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the status quo. </a:t>
            </a:r>
            <a:r>
              <a:rPr sz="1200" spc="-3" dirty="0">
                <a:latin typeface="Calibri"/>
                <a:cs typeface="Calibri"/>
              </a:rPr>
              <a:t>They made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3" dirty="0">
                <a:latin typeface="Calibri"/>
                <a:cs typeface="Calibri"/>
              </a:rPr>
              <a:t>personal assessment, </a:t>
            </a:r>
            <a:r>
              <a:rPr sz="1200" i="1" spc="-3" dirty="0">
                <a:latin typeface="Calibri"/>
                <a:cs typeface="Calibri"/>
              </a:rPr>
              <a:t>within six-weeks, </a:t>
            </a:r>
            <a:r>
              <a:rPr sz="1200" spc="-3" dirty="0">
                <a:latin typeface="Calibri"/>
                <a:cs typeface="Calibri"/>
              </a:rPr>
              <a:t>that </a:t>
            </a:r>
            <a:r>
              <a:rPr sz="1200" spc="3" dirty="0">
                <a:latin typeface="Calibri"/>
                <a:cs typeface="Calibri"/>
              </a:rPr>
              <a:t>the  </a:t>
            </a:r>
            <a:r>
              <a:rPr sz="1200" spc="-3" dirty="0">
                <a:latin typeface="Calibri"/>
                <a:cs typeface="Calibri"/>
              </a:rPr>
              <a:t>membership was incorrect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3" dirty="0">
                <a:latin typeface="Calibri"/>
                <a:cs typeface="Calibri"/>
              </a:rPr>
              <a:t>the election and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3" dirty="0">
                <a:latin typeface="Calibri"/>
                <a:cs typeface="Calibri"/>
              </a:rPr>
              <a:t>change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3" dirty="0">
                <a:latin typeface="Calibri"/>
                <a:cs typeface="Calibri"/>
              </a:rPr>
              <a:t>leadership was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61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warranted.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200" dirty="0">
              <a:latin typeface="Calibri"/>
              <a:cs typeface="Calibri"/>
            </a:endParaRPr>
          </a:p>
          <a:p>
            <a:pPr marL="1421784"/>
            <a:r>
              <a:rPr sz="1600" b="1" dirty="0">
                <a:solidFill>
                  <a:schemeClr val="accent2"/>
                </a:solidFill>
                <a:latin typeface="Calibri"/>
                <a:cs typeface="Calibri"/>
              </a:rPr>
              <a:t>Change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rgbClr val="0070C0"/>
                </a:solidFill>
                <a:latin typeface="Calibri"/>
                <a:cs typeface="Calibri"/>
              </a:rPr>
              <a:t>Out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1600" b="1" spc="-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rgbClr val="0070C0"/>
                </a:solidFill>
                <a:latin typeface="Calibri"/>
                <a:cs typeface="Calibri"/>
              </a:rPr>
              <a:t>Necessity</a:t>
            </a:r>
            <a:endParaRPr sz="1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8659" marR="28141">
              <a:lnSpc>
                <a:spcPct val="101899"/>
              </a:lnSpc>
              <a:spcBef>
                <a:spcPts val="3"/>
              </a:spcBef>
            </a:pPr>
            <a:r>
              <a:rPr sz="1200" dirty="0">
                <a:latin typeface="Calibri"/>
                <a:cs typeface="Calibri"/>
              </a:rPr>
              <a:t>We are in a </a:t>
            </a:r>
            <a:r>
              <a:rPr sz="1200" spc="-3" dirty="0">
                <a:latin typeface="Calibri"/>
                <a:cs typeface="Calibri"/>
              </a:rPr>
              <a:t>whole new dynamic since COVID. For </a:t>
            </a:r>
            <a:r>
              <a:rPr sz="1200" dirty="0">
                <a:latin typeface="Calibri"/>
                <a:cs typeface="Calibri"/>
              </a:rPr>
              <a:t>many </a:t>
            </a:r>
            <a:r>
              <a:rPr sz="1200" spc="-3" dirty="0">
                <a:latin typeface="Calibri"/>
                <a:cs typeface="Calibri"/>
              </a:rPr>
              <a:t>of our </a:t>
            </a:r>
            <a:r>
              <a:rPr sz="1200" dirty="0">
                <a:latin typeface="Calibri"/>
                <a:cs typeface="Calibri"/>
              </a:rPr>
              <a:t>union </a:t>
            </a:r>
            <a:r>
              <a:rPr sz="1200" spc="-3" dirty="0">
                <a:latin typeface="Calibri"/>
                <a:cs typeface="Calibri"/>
              </a:rPr>
              <a:t>brothers and sisters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3" dirty="0">
                <a:latin typeface="Calibri"/>
                <a:cs typeface="Calibri"/>
              </a:rPr>
              <a:t>way we work, where we work, </a:t>
            </a:r>
            <a:r>
              <a:rPr sz="1200" dirty="0">
                <a:latin typeface="Calibri"/>
                <a:cs typeface="Calibri"/>
              </a:rPr>
              <a:t>and how </a:t>
            </a:r>
            <a:r>
              <a:rPr sz="1200" spc="-3" dirty="0">
                <a:latin typeface="Calibri"/>
                <a:cs typeface="Calibri"/>
              </a:rPr>
              <a:t>we interact </a:t>
            </a:r>
            <a:r>
              <a:rPr sz="1200" dirty="0">
                <a:latin typeface="Calibri"/>
                <a:cs typeface="Calibri"/>
              </a:rPr>
              <a:t>have all </a:t>
            </a:r>
            <a:r>
              <a:rPr sz="1200" spc="-3" dirty="0">
                <a:latin typeface="Calibri"/>
                <a:cs typeface="Calibri"/>
              </a:rPr>
              <a:t>changed. </a:t>
            </a:r>
            <a:r>
              <a:rPr sz="1200" spc="-3" dirty="0">
                <a:latin typeface="Calibri"/>
                <a:cs typeface="Calibri"/>
              </a:rPr>
              <a:t>Old processes are having 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adjust </a:t>
            </a:r>
            <a:r>
              <a:rPr sz="1200" dirty="0">
                <a:latin typeface="Calibri"/>
                <a:cs typeface="Calibri"/>
              </a:rPr>
              <a:t>to this new </a:t>
            </a:r>
            <a:r>
              <a:rPr sz="1200" spc="-3" dirty="0">
                <a:latin typeface="Calibri"/>
                <a:cs typeface="Calibri"/>
              </a:rPr>
              <a:t>environment, and we must recognize that continuing </a:t>
            </a:r>
            <a:r>
              <a:rPr sz="1200" dirty="0">
                <a:latin typeface="Calibri"/>
                <a:cs typeface="Calibri"/>
              </a:rPr>
              <a:t>to cling to the status  quo no </a:t>
            </a:r>
            <a:r>
              <a:rPr sz="1200" spc="-3" dirty="0">
                <a:latin typeface="Calibri"/>
                <a:cs typeface="Calibri"/>
              </a:rPr>
              <a:t>longer provides any benefit </a:t>
            </a:r>
            <a:r>
              <a:rPr sz="1200" dirty="0">
                <a:latin typeface="Calibri"/>
                <a:cs typeface="Calibri"/>
              </a:rPr>
              <a:t>to our </a:t>
            </a:r>
            <a:r>
              <a:rPr sz="1200" spc="-3" dirty="0">
                <a:latin typeface="Calibri"/>
                <a:cs typeface="Calibri"/>
              </a:rPr>
              <a:t>organization </a:t>
            </a:r>
            <a:r>
              <a:rPr sz="1200" dirty="0">
                <a:latin typeface="Calibri"/>
                <a:cs typeface="Calibri"/>
              </a:rPr>
              <a:t>or its </a:t>
            </a:r>
            <a:r>
              <a:rPr sz="1200" spc="-3" dirty="0">
                <a:latin typeface="Calibri"/>
                <a:cs typeface="Calibri"/>
              </a:rPr>
              <a:t>represented</a:t>
            </a:r>
            <a:r>
              <a:rPr sz="1200" spc="-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employees.</a:t>
            </a:r>
          </a:p>
          <a:p>
            <a:pPr>
              <a:spcBef>
                <a:spcPts val="41"/>
              </a:spcBef>
            </a:pPr>
            <a:endParaRPr sz="1200" dirty="0">
              <a:latin typeface="Calibri"/>
              <a:cs typeface="Calibri"/>
            </a:endParaRPr>
          </a:p>
          <a:p>
            <a:pPr marL="8659" marR="25977">
              <a:lnSpc>
                <a:spcPct val="101699"/>
              </a:lnSpc>
            </a:pPr>
            <a:r>
              <a:rPr sz="1200" spc="-3" dirty="0">
                <a:latin typeface="Calibri"/>
                <a:cs typeface="Calibri"/>
              </a:rPr>
              <a:t>Recently,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3" dirty="0">
                <a:latin typeface="Calibri"/>
                <a:cs typeface="Calibri"/>
              </a:rPr>
              <a:t>statewide leadership correctly assessed the </a:t>
            </a:r>
            <a:r>
              <a:rPr sz="1200" i="1" spc="-3" dirty="0">
                <a:latin typeface="Calibri"/>
                <a:cs typeface="Calibri"/>
              </a:rPr>
              <a:t>organizational model </a:t>
            </a:r>
            <a:r>
              <a:rPr sz="1200" dirty="0">
                <a:latin typeface="Calibri"/>
                <a:cs typeface="Calibri"/>
              </a:rPr>
              <a:t>that </a:t>
            </a:r>
            <a:r>
              <a:rPr sz="1200" spc="-3" dirty="0">
                <a:latin typeface="Calibri"/>
                <a:cs typeface="Calibri"/>
              </a:rPr>
              <a:t>had been  </a:t>
            </a:r>
            <a:r>
              <a:rPr sz="1200" dirty="0">
                <a:latin typeface="Calibri"/>
                <a:cs typeface="Calibri"/>
              </a:rPr>
              <a:t>used for </a:t>
            </a:r>
            <a:r>
              <a:rPr sz="1200" spc="-3" dirty="0">
                <a:latin typeface="Calibri"/>
                <a:cs typeface="Calibri"/>
              </a:rPr>
              <a:t>years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attract </a:t>
            </a:r>
            <a:r>
              <a:rPr sz="1200" dirty="0">
                <a:latin typeface="Calibri"/>
                <a:cs typeface="Calibri"/>
              </a:rPr>
              <a:t>new </a:t>
            </a:r>
            <a:r>
              <a:rPr sz="1200" spc="-3" dirty="0">
                <a:latin typeface="Calibri"/>
                <a:cs typeface="Calibri"/>
              </a:rPr>
              <a:t>members </a:t>
            </a:r>
            <a:r>
              <a:rPr sz="1200" dirty="0">
                <a:latin typeface="Calibri"/>
                <a:cs typeface="Calibri"/>
              </a:rPr>
              <a:t>is no </a:t>
            </a:r>
            <a:r>
              <a:rPr sz="1200" spc="-3" dirty="0">
                <a:latin typeface="Calibri"/>
                <a:cs typeface="Calibri"/>
              </a:rPr>
              <a:t>longer applicable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3" dirty="0">
                <a:latin typeface="Calibri"/>
                <a:cs typeface="Calibri"/>
              </a:rPr>
              <a:t>this new </a:t>
            </a:r>
            <a:r>
              <a:rPr sz="1200" dirty="0">
                <a:latin typeface="Calibri"/>
                <a:cs typeface="Calibri"/>
              </a:rPr>
              <a:t>paradigm. </a:t>
            </a:r>
            <a:r>
              <a:rPr sz="1200" spc="-3" dirty="0">
                <a:latin typeface="Calibri"/>
                <a:cs typeface="Calibri"/>
              </a:rPr>
              <a:t>Local 1000 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3" dirty="0">
                <a:latin typeface="Calibri"/>
                <a:cs typeface="Calibri"/>
              </a:rPr>
              <a:t>working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change </a:t>
            </a:r>
            <a:r>
              <a:rPr sz="1200" dirty="0">
                <a:latin typeface="Calibri"/>
                <a:cs typeface="Calibri"/>
              </a:rPr>
              <a:t>to a </a:t>
            </a:r>
            <a:r>
              <a:rPr sz="1200" i="1" spc="-3" dirty="0">
                <a:latin typeface="Calibri"/>
                <a:cs typeface="Calibri"/>
              </a:rPr>
              <a:t>representational model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3" dirty="0">
                <a:latin typeface="Calibri"/>
                <a:cs typeface="Calibri"/>
              </a:rPr>
              <a:t>providing </a:t>
            </a:r>
            <a:r>
              <a:rPr sz="1200" dirty="0">
                <a:latin typeface="Calibri"/>
                <a:cs typeface="Calibri"/>
              </a:rPr>
              <a:t>new </a:t>
            </a:r>
            <a:r>
              <a:rPr sz="1200" spc="-3" dirty="0">
                <a:latin typeface="Calibri"/>
                <a:cs typeface="Calibri"/>
              </a:rPr>
              <a:t>resources </a:t>
            </a:r>
            <a:r>
              <a:rPr sz="1200" dirty="0">
                <a:latin typeface="Calibri"/>
                <a:cs typeface="Calibri"/>
              </a:rPr>
              <a:t>and training </a:t>
            </a:r>
            <a:r>
              <a:rPr sz="1200" spc="-3" dirty="0">
                <a:latin typeface="Calibri"/>
                <a:cs typeface="Calibri"/>
              </a:rPr>
              <a:t>so  that we can strengthen and grow </a:t>
            </a:r>
            <a:r>
              <a:rPr sz="1200" dirty="0">
                <a:latin typeface="Calibri"/>
                <a:cs typeface="Calibri"/>
              </a:rPr>
              <a:t>our </a:t>
            </a:r>
            <a:r>
              <a:rPr sz="1200" spc="-3" dirty="0">
                <a:latin typeface="Calibri"/>
                <a:cs typeface="Calibri"/>
              </a:rPr>
              <a:t>union once </a:t>
            </a:r>
            <a:r>
              <a:rPr sz="1200" dirty="0">
                <a:latin typeface="Calibri"/>
                <a:cs typeface="Calibri"/>
              </a:rPr>
              <a:t>again. </a:t>
            </a:r>
            <a:r>
              <a:rPr sz="1200" spc="-3" dirty="0">
                <a:latin typeface="Calibri"/>
                <a:cs typeface="Calibri"/>
              </a:rPr>
              <a:t>This means members can expect their  </a:t>
            </a:r>
            <a:r>
              <a:rPr sz="1200" dirty="0">
                <a:latin typeface="Calibri"/>
                <a:cs typeface="Calibri"/>
              </a:rPr>
              <a:t>union </a:t>
            </a:r>
            <a:r>
              <a:rPr sz="1200" spc="-3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be there to </a:t>
            </a:r>
            <a:r>
              <a:rPr sz="1200" spc="-3" dirty="0">
                <a:latin typeface="Calibri"/>
                <a:cs typeface="Calibri"/>
              </a:rPr>
              <a:t>support and represent </a:t>
            </a:r>
            <a:r>
              <a:rPr sz="1200" dirty="0">
                <a:latin typeface="Calibri"/>
                <a:cs typeface="Calibri"/>
              </a:rPr>
              <a:t>them in </a:t>
            </a:r>
            <a:r>
              <a:rPr sz="1200" spc="-3" dirty="0">
                <a:latin typeface="Calibri"/>
                <a:cs typeface="Calibri"/>
              </a:rPr>
              <a:t>the workplace </a:t>
            </a:r>
            <a:r>
              <a:rPr sz="1200" spc="-7" dirty="0">
                <a:latin typeface="Calibri"/>
                <a:cs typeface="Calibri"/>
              </a:rPr>
              <a:t>when </a:t>
            </a:r>
            <a:r>
              <a:rPr sz="1200" spc="-3" dirty="0">
                <a:latin typeface="Calibri"/>
                <a:cs typeface="Calibri"/>
              </a:rPr>
              <a:t>they need</a:t>
            </a:r>
            <a:r>
              <a:rPr sz="1200" spc="31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it.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200" dirty="0">
              <a:latin typeface="Calibri"/>
              <a:cs typeface="Calibri"/>
            </a:endParaRPr>
          </a:p>
          <a:p>
            <a:pPr marL="1635659"/>
            <a:r>
              <a:rPr sz="1600" b="1" spc="-3" dirty="0">
                <a:solidFill>
                  <a:srgbClr val="0070C0"/>
                </a:solidFill>
                <a:latin typeface="Calibri"/>
                <a:cs typeface="Calibri"/>
              </a:rPr>
              <a:t>Positive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spc="-3" dirty="0">
                <a:solidFill>
                  <a:schemeClr val="accent2"/>
                </a:solidFill>
                <a:latin typeface="Calibri"/>
                <a:cs typeface="Calibri"/>
              </a:rPr>
              <a:t>Change</a:t>
            </a:r>
            <a:endParaRPr sz="16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659" marR="7360">
              <a:lnSpc>
                <a:spcPct val="101699"/>
              </a:lnSpc>
              <a:spcBef>
                <a:spcPts val="14"/>
              </a:spcBef>
            </a:pPr>
            <a:r>
              <a:rPr sz="1200" dirty="0">
                <a:latin typeface="Calibri"/>
                <a:cs typeface="Calibri"/>
              </a:rPr>
              <a:t>A quote </a:t>
            </a:r>
            <a:r>
              <a:rPr sz="1200" spc="-3" dirty="0">
                <a:latin typeface="Calibri"/>
                <a:cs typeface="Calibri"/>
              </a:rPr>
              <a:t>often attributed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Albert Einstein states </a:t>
            </a:r>
            <a:r>
              <a:rPr sz="1200" dirty="0">
                <a:latin typeface="Calibri"/>
                <a:cs typeface="Calibri"/>
              </a:rPr>
              <a:t>“The </a:t>
            </a:r>
            <a:r>
              <a:rPr sz="1200" spc="-3" dirty="0">
                <a:latin typeface="Calibri"/>
                <a:cs typeface="Calibri"/>
              </a:rPr>
              <a:t>definition of insanity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3" dirty="0">
                <a:latin typeface="Calibri"/>
                <a:cs typeface="Calibri"/>
              </a:rPr>
              <a:t>doing the same  </a:t>
            </a:r>
            <a:r>
              <a:rPr sz="1200" dirty="0">
                <a:latin typeface="Calibri"/>
                <a:cs typeface="Calibri"/>
              </a:rPr>
              <a:t>thing </a:t>
            </a:r>
            <a:r>
              <a:rPr sz="1200" spc="-3" dirty="0">
                <a:latin typeface="Calibri"/>
                <a:cs typeface="Calibri"/>
              </a:rPr>
              <a:t>over-and-over and </a:t>
            </a:r>
            <a:r>
              <a:rPr sz="1200" dirty="0">
                <a:latin typeface="Calibri"/>
                <a:cs typeface="Calibri"/>
              </a:rPr>
              <a:t>expecting a </a:t>
            </a:r>
            <a:r>
              <a:rPr sz="1200" spc="-3" dirty="0">
                <a:latin typeface="Calibri"/>
                <a:cs typeface="Calibri"/>
              </a:rPr>
              <a:t>different result.” President Richard Louis Brown recognizes  that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3" dirty="0">
                <a:latin typeface="Calibri"/>
                <a:cs typeface="Calibri"/>
              </a:rPr>
              <a:t>we </a:t>
            </a:r>
            <a:r>
              <a:rPr sz="1200" dirty="0">
                <a:latin typeface="Calibri"/>
                <a:cs typeface="Calibri"/>
              </a:rPr>
              <a:t>are </a:t>
            </a:r>
            <a:r>
              <a:rPr sz="1200" spc="-3" dirty="0">
                <a:latin typeface="Calibri"/>
                <a:cs typeface="Calibri"/>
              </a:rPr>
              <a:t>to survive </a:t>
            </a:r>
            <a:r>
              <a:rPr sz="1200" dirty="0">
                <a:latin typeface="Calibri"/>
                <a:cs typeface="Calibri"/>
              </a:rPr>
              <a:t>as a </a:t>
            </a:r>
            <a:r>
              <a:rPr sz="1200" spc="-3" dirty="0">
                <a:latin typeface="Calibri"/>
                <a:cs typeface="Calibri"/>
              </a:rPr>
              <a:t>viable organization we </a:t>
            </a:r>
            <a:r>
              <a:rPr sz="1200" dirty="0">
                <a:latin typeface="Calibri"/>
                <a:cs typeface="Calibri"/>
              </a:rPr>
              <a:t>must </a:t>
            </a:r>
            <a:r>
              <a:rPr sz="1200" spc="-3" dirty="0">
                <a:latin typeface="Calibri"/>
                <a:cs typeface="Calibri"/>
              </a:rPr>
              <a:t>adapt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this </a:t>
            </a:r>
            <a:r>
              <a:rPr sz="1200" spc="-7" dirty="0">
                <a:latin typeface="Calibri"/>
                <a:cs typeface="Calibri"/>
              </a:rPr>
              <a:t>new</a:t>
            </a:r>
            <a:r>
              <a:rPr sz="1200" spc="44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environment</a:t>
            </a:r>
            <a:r>
              <a:rPr sz="1200" spc="-3" dirty="0" smtClean="0">
                <a:latin typeface="Calibri"/>
                <a:cs typeface="Calibri"/>
              </a:rPr>
              <a:t>.</a:t>
            </a:r>
            <a:r>
              <a:rPr lang="en-US" sz="1200" spc="-3" dirty="0" smtClean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Failing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3" dirty="0">
                <a:latin typeface="Calibri"/>
                <a:cs typeface="Calibri"/>
              </a:rPr>
              <a:t>alter </a:t>
            </a:r>
            <a:r>
              <a:rPr sz="1200" dirty="0">
                <a:latin typeface="Calibri"/>
                <a:cs typeface="Calibri"/>
              </a:rPr>
              <a:t>our </a:t>
            </a:r>
            <a:r>
              <a:rPr sz="1200" spc="-3" dirty="0">
                <a:latin typeface="Calibri"/>
                <a:cs typeface="Calibri"/>
              </a:rPr>
              <a:t>approach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3" dirty="0">
                <a:latin typeface="Calibri"/>
                <a:cs typeface="Calibri"/>
              </a:rPr>
              <a:t>desperately clinging to the status </a:t>
            </a:r>
            <a:r>
              <a:rPr sz="1200" dirty="0">
                <a:latin typeface="Calibri"/>
                <a:cs typeface="Calibri"/>
              </a:rPr>
              <a:t>quo is </a:t>
            </a:r>
            <a:r>
              <a:rPr sz="1200" spc="-3" dirty="0">
                <a:latin typeface="Calibri"/>
                <a:cs typeface="Calibri"/>
              </a:rPr>
              <a:t>not </a:t>
            </a:r>
            <a:r>
              <a:rPr sz="1200" spc="-7" dirty="0">
                <a:latin typeface="Calibri"/>
                <a:cs typeface="Calibri"/>
              </a:rPr>
              <a:t>an</a:t>
            </a:r>
            <a:r>
              <a:rPr sz="1200" spc="24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option.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8659" marR="111266">
              <a:lnSpc>
                <a:spcPct val="101699"/>
              </a:lnSpc>
              <a:spcBef>
                <a:spcPts val="51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3" dirty="0">
                <a:latin typeface="Calibri"/>
                <a:cs typeface="Calibri"/>
              </a:rPr>
              <a:t>amount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3" dirty="0">
                <a:latin typeface="Calibri"/>
                <a:cs typeface="Calibri"/>
              </a:rPr>
              <a:t>time and </a:t>
            </a:r>
            <a:r>
              <a:rPr sz="1200" dirty="0">
                <a:latin typeface="Calibri"/>
                <a:cs typeface="Calibri"/>
              </a:rPr>
              <a:t>energy being </a:t>
            </a:r>
            <a:r>
              <a:rPr sz="1200" spc="-3" dirty="0">
                <a:latin typeface="Calibri"/>
                <a:cs typeface="Calibri"/>
              </a:rPr>
              <a:t>expended </a:t>
            </a:r>
            <a:r>
              <a:rPr sz="1200" spc="-7" dirty="0">
                <a:latin typeface="Calibri"/>
                <a:cs typeface="Calibri"/>
              </a:rPr>
              <a:t>in </a:t>
            </a:r>
            <a:r>
              <a:rPr sz="1200" spc="-3" dirty="0">
                <a:latin typeface="Calibri"/>
                <a:cs typeface="Calibri"/>
              </a:rPr>
              <a:t>resisting progress, fighting change, </a:t>
            </a:r>
            <a:r>
              <a:rPr sz="1200" spc="-7" dirty="0">
                <a:latin typeface="Calibri"/>
                <a:cs typeface="Calibri"/>
              </a:rPr>
              <a:t>and  </a:t>
            </a:r>
            <a:r>
              <a:rPr sz="1200" dirty="0">
                <a:latin typeface="Calibri"/>
                <a:cs typeface="Calibri"/>
              </a:rPr>
              <a:t>vetoing </a:t>
            </a:r>
            <a:r>
              <a:rPr sz="1200" spc="-3" dirty="0">
                <a:latin typeface="Calibri"/>
                <a:cs typeface="Calibri"/>
              </a:rPr>
              <a:t>the membership </a:t>
            </a:r>
            <a:r>
              <a:rPr sz="1200" dirty="0">
                <a:latin typeface="Calibri"/>
                <a:cs typeface="Calibri"/>
              </a:rPr>
              <a:t>vote is </a:t>
            </a:r>
            <a:r>
              <a:rPr sz="1200" spc="-3" dirty="0">
                <a:latin typeface="Calibri"/>
                <a:cs typeface="Calibri"/>
              </a:rPr>
              <a:t>not change, </a:t>
            </a:r>
            <a:r>
              <a:rPr sz="1200" dirty="0">
                <a:latin typeface="Calibri"/>
                <a:cs typeface="Calibri"/>
              </a:rPr>
              <a:t>its </a:t>
            </a:r>
            <a:r>
              <a:rPr sz="1200" spc="-3" dirty="0">
                <a:latin typeface="Calibri"/>
                <a:cs typeface="Calibri"/>
              </a:rPr>
              <a:t>negative movement. </a:t>
            </a:r>
            <a:r>
              <a:rPr sz="1200" dirty="0">
                <a:latin typeface="Calibri"/>
                <a:cs typeface="Calibri"/>
              </a:rPr>
              <a:t>We </a:t>
            </a:r>
            <a:r>
              <a:rPr sz="1200" spc="-3" dirty="0">
                <a:latin typeface="Calibri"/>
                <a:cs typeface="Calibri"/>
              </a:rPr>
              <a:t>no longer </a:t>
            </a:r>
            <a:r>
              <a:rPr sz="1200" dirty="0">
                <a:latin typeface="Calibri"/>
                <a:cs typeface="Calibri"/>
              </a:rPr>
              <a:t>cling to</a:t>
            </a:r>
            <a:r>
              <a:rPr sz="1200" spc="37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a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>
                <a:cs typeface="Calibri"/>
              </a:rPr>
              <a:t>negative </a:t>
            </a:r>
            <a:r>
              <a:rPr lang="en-US" sz="1200" spc="-3" dirty="0">
                <a:cs typeface="Calibri"/>
              </a:rPr>
              <a:t>energy that seeks </a:t>
            </a:r>
            <a:r>
              <a:rPr lang="en-US" sz="1200" dirty="0">
                <a:cs typeface="Calibri"/>
              </a:rPr>
              <a:t>to </a:t>
            </a:r>
            <a:r>
              <a:rPr lang="en-US" sz="1200" spc="-3" dirty="0">
                <a:cs typeface="Calibri"/>
              </a:rPr>
              <a:t>drag </a:t>
            </a:r>
            <a:r>
              <a:rPr lang="en-US" sz="1200" dirty="0">
                <a:cs typeface="Calibri"/>
              </a:rPr>
              <a:t>us </a:t>
            </a:r>
            <a:r>
              <a:rPr lang="en-US" sz="1200" spc="-3" dirty="0">
                <a:cs typeface="Calibri"/>
              </a:rPr>
              <a:t>backward to where we came </a:t>
            </a:r>
            <a:r>
              <a:rPr lang="en-US" sz="1200" dirty="0">
                <a:cs typeface="Calibri"/>
              </a:rPr>
              <a:t>from, </a:t>
            </a:r>
            <a:r>
              <a:rPr lang="en-US" sz="1200" spc="-3" dirty="0">
                <a:cs typeface="Calibri"/>
              </a:rPr>
              <a:t>that </a:t>
            </a:r>
            <a:r>
              <a:rPr lang="en-US" sz="1200" dirty="0">
                <a:cs typeface="Calibri"/>
              </a:rPr>
              <a:t>is </a:t>
            </a:r>
            <a:r>
              <a:rPr lang="en-US" sz="1200" spc="-3" dirty="0">
                <a:cs typeface="Calibri"/>
              </a:rPr>
              <a:t>why we have  elections.</a:t>
            </a:r>
            <a:endParaRPr lang="en-US" sz="1200" dirty="0">
              <a:cs typeface="Calibri"/>
            </a:endParaRPr>
          </a:p>
          <a:p>
            <a:pPr>
              <a:spcBef>
                <a:spcPts val="41"/>
              </a:spcBef>
            </a:pPr>
            <a:endParaRPr lang="en-US" sz="1200" dirty="0">
              <a:cs typeface="Calibri"/>
            </a:endParaRPr>
          </a:p>
          <a:p>
            <a:pPr marL="8659" marR="3464">
              <a:lnSpc>
                <a:spcPct val="101699"/>
              </a:lnSpc>
            </a:pPr>
            <a:r>
              <a:rPr lang="en-US" sz="1200" dirty="0">
                <a:cs typeface="Calibri"/>
              </a:rPr>
              <a:t>Change is human, it </a:t>
            </a:r>
            <a:r>
              <a:rPr lang="en-US" sz="1200" spc="-3" dirty="0">
                <a:cs typeface="Calibri"/>
              </a:rPr>
              <a:t>challenges </a:t>
            </a:r>
            <a:r>
              <a:rPr lang="en-US" sz="1200" dirty="0">
                <a:cs typeface="Calibri"/>
              </a:rPr>
              <a:t>us </a:t>
            </a:r>
            <a:r>
              <a:rPr lang="en-US" sz="1200" spc="-3" dirty="0">
                <a:cs typeface="Calibri"/>
              </a:rPr>
              <a:t>to grow and </a:t>
            </a:r>
            <a:r>
              <a:rPr lang="en-US" sz="1200" spc="-7" dirty="0">
                <a:cs typeface="Calibri"/>
              </a:rPr>
              <a:t>make </a:t>
            </a:r>
            <a:r>
              <a:rPr lang="en-US" sz="1200" dirty="0">
                <a:cs typeface="Calibri"/>
              </a:rPr>
              <a:t>it better. </a:t>
            </a:r>
            <a:r>
              <a:rPr lang="en-US" sz="1200" spc="-3" dirty="0">
                <a:cs typeface="Calibri"/>
              </a:rPr>
              <a:t>Change forces </a:t>
            </a:r>
            <a:r>
              <a:rPr lang="en-US" sz="1200" dirty="0">
                <a:cs typeface="Calibri"/>
              </a:rPr>
              <a:t>us to </a:t>
            </a:r>
            <a:r>
              <a:rPr lang="en-US" sz="1200" spc="-3" dirty="0">
                <a:cs typeface="Calibri"/>
              </a:rPr>
              <a:t>adapt </a:t>
            </a:r>
            <a:r>
              <a:rPr lang="en-US" sz="1200" dirty="0">
                <a:cs typeface="Calibri"/>
              </a:rPr>
              <a:t>to new  situations </a:t>
            </a:r>
            <a:r>
              <a:rPr lang="en-US" sz="1200" spc="-3" dirty="0">
                <a:cs typeface="Calibri"/>
              </a:rPr>
              <a:t>and problem solve. </a:t>
            </a:r>
            <a:r>
              <a:rPr lang="en-US" sz="1200" dirty="0">
                <a:cs typeface="Calibri"/>
              </a:rPr>
              <a:t>We </a:t>
            </a:r>
            <a:r>
              <a:rPr lang="en-US" sz="1200" spc="-3" dirty="0">
                <a:cs typeface="Calibri"/>
              </a:rPr>
              <a:t>must develop new </a:t>
            </a:r>
            <a:r>
              <a:rPr lang="en-US" sz="1200" dirty="0">
                <a:cs typeface="Calibri"/>
              </a:rPr>
              <a:t>ideas </a:t>
            </a:r>
            <a:r>
              <a:rPr lang="en-US" sz="1200" spc="-3" dirty="0">
                <a:cs typeface="Calibri"/>
              </a:rPr>
              <a:t>and strategies to meet </a:t>
            </a:r>
            <a:r>
              <a:rPr lang="en-US" sz="1200" spc="3" dirty="0">
                <a:cs typeface="Calibri"/>
              </a:rPr>
              <a:t>the  </a:t>
            </a:r>
            <a:r>
              <a:rPr lang="en-US" sz="1200" spc="-3" dirty="0">
                <a:cs typeface="Calibri"/>
              </a:rPr>
              <a:t>environment and not shrink when </a:t>
            </a:r>
            <a:r>
              <a:rPr lang="en-US" sz="1200" dirty="0">
                <a:cs typeface="Calibri"/>
              </a:rPr>
              <a:t>faced </a:t>
            </a:r>
            <a:r>
              <a:rPr lang="en-US" sz="1200" spc="-3" dirty="0">
                <a:cs typeface="Calibri"/>
              </a:rPr>
              <a:t>with change. President Brown has promised </a:t>
            </a:r>
            <a:r>
              <a:rPr lang="en-US" sz="1200" dirty="0">
                <a:cs typeface="Calibri"/>
              </a:rPr>
              <a:t>a new  </a:t>
            </a:r>
            <a:r>
              <a:rPr lang="en-US" sz="1200" spc="-3" dirty="0">
                <a:cs typeface="Calibri"/>
              </a:rPr>
              <a:t>culture </a:t>
            </a:r>
            <a:r>
              <a:rPr lang="en-US" sz="1200" dirty="0">
                <a:cs typeface="Calibri"/>
              </a:rPr>
              <a:t>in </a:t>
            </a:r>
            <a:r>
              <a:rPr lang="en-US" sz="1200" spc="-3" dirty="0">
                <a:cs typeface="Calibri"/>
              </a:rPr>
              <a:t>our </a:t>
            </a:r>
            <a:r>
              <a:rPr lang="en-US" sz="1200" dirty="0">
                <a:cs typeface="Calibri"/>
              </a:rPr>
              <a:t>union, </a:t>
            </a:r>
            <a:r>
              <a:rPr lang="en-US" sz="1200" spc="-3" dirty="0">
                <a:cs typeface="Calibri"/>
              </a:rPr>
              <a:t>one that </a:t>
            </a:r>
            <a:r>
              <a:rPr lang="en-US" sz="1200" dirty="0">
                <a:cs typeface="Calibri"/>
              </a:rPr>
              <a:t>is </a:t>
            </a:r>
            <a:r>
              <a:rPr lang="en-US" sz="1200" spc="-3" dirty="0">
                <a:cs typeface="Calibri"/>
              </a:rPr>
              <a:t>built </a:t>
            </a:r>
            <a:r>
              <a:rPr lang="en-US" sz="1200" dirty="0">
                <a:cs typeface="Calibri"/>
              </a:rPr>
              <a:t>on </a:t>
            </a:r>
            <a:r>
              <a:rPr lang="en-US" sz="1200" spc="-3" dirty="0">
                <a:cs typeface="Calibri"/>
              </a:rPr>
              <a:t>positive energy and </a:t>
            </a:r>
            <a:r>
              <a:rPr lang="en-US" sz="1200" dirty="0">
                <a:cs typeface="Calibri"/>
              </a:rPr>
              <a:t>a </a:t>
            </a:r>
            <a:r>
              <a:rPr lang="en-US" sz="1200" spc="-3" dirty="0">
                <a:cs typeface="Calibri"/>
              </a:rPr>
              <a:t>positive</a:t>
            </a:r>
            <a:r>
              <a:rPr lang="en-US" sz="1200" spc="1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direction.</a:t>
            </a:r>
          </a:p>
          <a:p>
            <a:pPr>
              <a:spcBef>
                <a:spcPts val="24"/>
              </a:spcBef>
            </a:pPr>
            <a:endParaRPr lang="en-US" sz="1200" dirty="0">
              <a:cs typeface="Calibri"/>
            </a:endParaRPr>
          </a:p>
          <a:p>
            <a:pPr marL="8659"/>
            <a:r>
              <a:rPr lang="en-US" sz="1200" spc="-3" dirty="0">
                <a:cs typeface="Calibri"/>
              </a:rPr>
              <a:t>Welcome </a:t>
            </a:r>
            <a:r>
              <a:rPr lang="en-US" sz="1200" dirty="0">
                <a:cs typeface="Calibri"/>
              </a:rPr>
              <a:t>to a new</a:t>
            </a:r>
            <a:r>
              <a:rPr lang="en-US" sz="1200" spc="-17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day.</a:t>
            </a:r>
          </a:p>
          <a:p>
            <a:pPr marL="8659" marR="171878">
              <a:lnSpc>
                <a:spcPct val="101699"/>
              </a:lnSpc>
            </a:pPr>
            <a:endParaRPr lang="en-US" sz="818" dirty="0" smtClean="0">
              <a:latin typeface="Calibri"/>
              <a:cs typeface="Calibri"/>
            </a:endParaRPr>
          </a:p>
          <a:p>
            <a:pPr marL="8659" marR="171878">
              <a:lnSpc>
                <a:spcPct val="101699"/>
              </a:lnSpc>
            </a:pPr>
            <a:endParaRPr lang="en-US" sz="818" dirty="0">
              <a:latin typeface="Calibri"/>
              <a:cs typeface="Calibri"/>
            </a:endParaRPr>
          </a:p>
          <a:p>
            <a:pPr marL="8659" marR="171878">
              <a:lnSpc>
                <a:spcPct val="101699"/>
              </a:lnSpc>
            </a:pPr>
            <a:endParaRPr sz="81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79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Pay over </a:t>
            </a:r>
            <a:r>
              <a:rPr lang="en-US" dirty="0" smtClean="0"/>
              <a:t>18 </a:t>
            </a:r>
            <a:r>
              <a:rPr lang="en-US" dirty="0" smtClean="0"/>
              <a:t>months. Payroll deduction.</a:t>
            </a:r>
            <a:endParaRPr lang="en-US" dirty="0"/>
          </a:p>
        </p:txBody>
      </p:sp>
      <p:pic>
        <p:nvPicPr>
          <p:cNvPr id="4" name="Content Placeholder 3" descr="Banner carouse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96294"/>
            <a:ext cx="90487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1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9281" y="3941690"/>
            <a:ext cx="1941009" cy="1732621"/>
          </a:xfrm>
          <a:custGeom>
            <a:avLst/>
            <a:gdLst/>
            <a:ahLst/>
            <a:cxnLst/>
            <a:rect l="l" t="t" r="r" b="b"/>
            <a:pathLst>
              <a:path w="1768475" h="1578610">
                <a:moveTo>
                  <a:pt x="1768309" y="0"/>
                </a:moveTo>
                <a:lnTo>
                  <a:pt x="0" y="0"/>
                </a:lnTo>
                <a:lnTo>
                  <a:pt x="0" y="1578127"/>
                </a:lnTo>
                <a:lnTo>
                  <a:pt x="1768309" y="1578127"/>
                </a:lnTo>
                <a:lnTo>
                  <a:pt x="1768309" y="0"/>
                </a:lnTo>
                <a:close/>
              </a:path>
            </a:pathLst>
          </a:custGeom>
          <a:solidFill>
            <a:srgbClr val="A8B5BC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" name="object 3"/>
          <p:cNvSpPr/>
          <p:nvPr/>
        </p:nvSpPr>
        <p:spPr>
          <a:xfrm>
            <a:off x="6699281" y="2086880"/>
            <a:ext cx="1941009" cy="1732621"/>
          </a:xfrm>
          <a:custGeom>
            <a:avLst/>
            <a:gdLst/>
            <a:ahLst/>
            <a:cxnLst/>
            <a:rect l="l" t="t" r="r" b="b"/>
            <a:pathLst>
              <a:path w="1768475" h="1578610">
                <a:moveTo>
                  <a:pt x="1768309" y="0"/>
                </a:moveTo>
                <a:lnTo>
                  <a:pt x="0" y="0"/>
                </a:lnTo>
                <a:lnTo>
                  <a:pt x="0" y="1578127"/>
                </a:lnTo>
                <a:lnTo>
                  <a:pt x="1768309" y="1578127"/>
                </a:lnTo>
                <a:lnTo>
                  <a:pt x="1768309" y="0"/>
                </a:lnTo>
                <a:close/>
              </a:path>
            </a:pathLst>
          </a:custGeom>
          <a:solidFill>
            <a:srgbClr val="A8B5BC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" name="object 4"/>
          <p:cNvSpPr/>
          <p:nvPr/>
        </p:nvSpPr>
        <p:spPr>
          <a:xfrm>
            <a:off x="8800825" y="3941690"/>
            <a:ext cx="1937524" cy="1732621"/>
          </a:xfrm>
          <a:custGeom>
            <a:avLst/>
            <a:gdLst/>
            <a:ahLst/>
            <a:cxnLst/>
            <a:rect l="l" t="t" r="r" b="b"/>
            <a:pathLst>
              <a:path w="1765300" h="1578610">
                <a:moveTo>
                  <a:pt x="1764703" y="0"/>
                </a:moveTo>
                <a:lnTo>
                  <a:pt x="0" y="0"/>
                </a:lnTo>
                <a:lnTo>
                  <a:pt x="0" y="1578127"/>
                </a:lnTo>
                <a:lnTo>
                  <a:pt x="1764703" y="1578127"/>
                </a:lnTo>
                <a:lnTo>
                  <a:pt x="1764703" y="0"/>
                </a:lnTo>
                <a:close/>
              </a:path>
            </a:pathLst>
          </a:custGeom>
          <a:solidFill>
            <a:srgbClr val="A8B5BC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" name="object 5"/>
          <p:cNvSpPr/>
          <p:nvPr/>
        </p:nvSpPr>
        <p:spPr>
          <a:xfrm>
            <a:off x="8800826" y="2086881"/>
            <a:ext cx="1936869" cy="173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" name="object 6"/>
          <p:cNvSpPr/>
          <p:nvPr/>
        </p:nvSpPr>
        <p:spPr>
          <a:xfrm>
            <a:off x="6769868" y="4194656"/>
            <a:ext cx="465563" cy="390293"/>
          </a:xfrm>
          <a:custGeom>
            <a:avLst/>
            <a:gdLst/>
            <a:ahLst/>
            <a:cxnLst/>
            <a:rect l="l" t="t" r="r" b="b"/>
            <a:pathLst>
              <a:path w="424179" h="355600">
                <a:moveTo>
                  <a:pt x="168982" y="283210"/>
                </a:moveTo>
                <a:lnTo>
                  <a:pt x="155168" y="283210"/>
                </a:lnTo>
                <a:lnTo>
                  <a:pt x="120789" y="351790"/>
                </a:lnTo>
                <a:lnTo>
                  <a:pt x="121665" y="354330"/>
                </a:lnTo>
                <a:lnTo>
                  <a:pt x="125628" y="355600"/>
                </a:lnTo>
                <a:lnTo>
                  <a:pt x="127977" y="355600"/>
                </a:lnTo>
                <a:lnTo>
                  <a:pt x="162344" y="287020"/>
                </a:lnTo>
                <a:lnTo>
                  <a:pt x="170571" y="287020"/>
                </a:lnTo>
                <a:lnTo>
                  <a:pt x="168982" y="283210"/>
                </a:lnTo>
                <a:close/>
              </a:path>
              <a:path w="424179" h="355600">
                <a:moveTo>
                  <a:pt x="292180" y="283210"/>
                </a:moveTo>
                <a:lnTo>
                  <a:pt x="283032" y="283210"/>
                </a:lnTo>
                <a:lnTo>
                  <a:pt x="330238" y="349250"/>
                </a:lnTo>
                <a:lnTo>
                  <a:pt x="330771" y="350520"/>
                </a:lnTo>
                <a:lnTo>
                  <a:pt x="334187" y="350520"/>
                </a:lnTo>
                <a:lnTo>
                  <a:pt x="337121" y="349250"/>
                </a:lnTo>
                <a:lnTo>
                  <a:pt x="337540" y="346710"/>
                </a:lnTo>
                <a:lnTo>
                  <a:pt x="292180" y="283210"/>
                </a:lnTo>
                <a:close/>
              </a:path>
              <a:path w="424179" h="355600">
                <a:moveTo>
                  <a:pt x="170571" y="287020"/>
                </a:moveTo>
                <a:lnTo>
                  <a:pt x="162344" y="287020"/>
                </a:lnTo>
                <a:lnTo>
                  <a:pt x="186105" y="344170"/>
                </a:lnTo>
                <a:lnTo>
                  <a:pt x="186867" y="345440"/>
                </a:lnTo>
                <a:lnTo>
                  <a:pt x="188734" y="345440"/>
                </a:lnTo>
                <a:lnTo>
                  <a:pt x="189852" y="346710"/>
                </a:lnTo>
                <a:lnTo>
                  <a:pt x="192874" y="345440"/>
                </a:lnTo>
                <a:lnTo>
                  <a:pt x="193865" y="342900"/>
                </a:lnTo>
                <a:lnTo>
                  <a:pt x="170571" y="287020"/>
                </a:lnTo>
                <a:close/>
              </a:path>
              <a:path w="424179" h="355600">
                <a:moveTo>
                  <a:pt x="270381" y="252730"/>
                </a:moveTo>
                <a:lnTo>
                  <a:pt x="260324" y="252730"/>
                </a:lnTo>
                <a:lnTo>
                  <a:pt x="276707" y="275590"/>
                </a:lnTo>
                <a:lnTo>
                  <a:pt x="263080" y="341630"/>
                </a:lnTo>
                <a:lnTo>
                  <a:pt x="264121" y="342900"/>
                </a:lnTo>
                <a:lnTo>
                  <a:pt x="265988" y="344170"/>
                </a:lnTo>
                <a:lnTo>
                  <a:pt x="268706" y="344170"/>
                </a:lnTo>
                <a:lnTo>
                  <a:pt x="270776" y="342900"/>
                </a:lnTo>
                <a:lnTo>
                  <a:pt x="283032" y="283210"/>
                </a:lnTo>
                <a:lnTo>
                  <a:pt x="292180" y="283210"/>
                </a:lnTo>
                <a:lnTo>
                  <a:pt x="289458" y="279400"/>
                </a:lnTo>
                <a:lnTo>
                  <a:pt x="324027" y="279400"/>
                </a:lnTo>
                <a:lnTo>
                  <a:pt x="283133" y="270510"/>
                </a:lnTo>
                <a:lnTo>
                  <a:pt x="270381" y="252730"/>
                </a:lnTo>
                <a:close/>
              </a:path>
              <a:path w="424179" h="355600">
                <a:moveTo>
                  <a:pt x="186743" y="254000"/>
                </a:moveTo>
                <a:lnTo>
                  <a:pt x="178587" y="254000"/>
                </a:lnTo>
                <a:lnTo>
                  <a:pt x="202349" y="311150"/>
                </a:lnTo>
                <a:lnTo>
                  <a:pt x="203111" y="312420"/>
                </a:lnTo>
                <a:lnTo>
                  <a:pt x="204977" y="313690"/>
                </a:lnTo>
                <a:lnTo>
                  <a:pt x="206108" y="313690"/>
                </a:lnTo>
                <a:lnTo>
                  <a:pt x="209118" y="312420"/>
                </a:lnTo>
                <a:lnTo>
                  <a:pt x="210108" y="311150"/>
                </a:lnTo>
                <a:lnTo>
                  <a:pt x="186743" y="254000"/>
                </a:lnTo>
                <a:close/>
              </a:path>
              <a:path w="424179" h="355600">
                <a:moveTo>
                  <a:pt x="246760" y="220980"/>
                </a:moveTo>
                <a:lnTo>
                  <a:pt x="237604" y="220980"/>
                </a:lnTo>
                <a:lnTo>
                  <a:pt x="253987" y="243840"/>
                </a:lnTo>
                <a:lnTo>
                  <a:pt x="240372" y="309880"/>
                </a:lnTo>
                <a:lnTo>
                  <a:pt x="241401" y="311150"/>
                </a:lnTo>
                <a:lnTo>
                  <a:pt x="243268" y="312420"/>
                </a:lnTo>
                <a:lnTo>
                  <a:pt x="245986" y="312420"/>
                </a:lnTo>
                <a:lnTo>
                  <a:pt x="248056" y="311150"/>
                </a:lnTo>
                <a:lnTo>
                  <a:pt x="260324" y="252730"/>
                </a:lnTo>
                <a:lnTo>
                  <a:pt x="270381" y="252730"/>
                </a:lnTo>
                <a:lnTo>
                  <a:pt x="266738" y="247650"/>
                </a:lnTo>
                <a:lnTo>
                  <a:pt x="298652" y="247650"/>
                </a:lnTo>
                <a:lnTo>
                  <a:pt x="260413" y="240030"/>
                </a:lnTo>
                <a:lnTo>
                  <a:pt x="246760" y="220980"/>
                </a:lnTo>
                <a:close/>
              </a:path>
              <a:path w="424179" h="355600">
                <a:moveTo>
                  <a:pt x="185185" y="250190"/>
                </a:moveTo>
                <a:lnTo>
                  <a:pt x="171411" y="250190"/>
                </a:lnTo>
                <a:lnTo>
                  <a:pt x="159689" y="274320"/>
                </a:lnTo>
                <a:lnTo>
                  <a:pt x="91084" y="292100"/>
                </a:lnTo>
                <a:lnTo>
                  <a:pt x="90004" y="293370"/>
                </a:lnTo>
                <a:lnTo>
                  <a:pt x="91084" y="297180"/>
                </a:lnTo>
                <a:lnTo>
                  <a:pt x="91859" y="297180"/>
                </a:lnTo>
                <a:lnTo>
                  <a:pt x="93700" y="298450"/>
                </a:lnTo>
                <a:lnTo>
                  <a:pt x="94741" y="298450"/>
                </a:lnTo>
                <a:lnTo>
                  <a:pt x="155168" y="283210"/>
                </a:lnTo>
                <a:lnTo>
                  <a:pt x="168982" y="283210"/>
                </a:lnTo>
                <a:lnTo>
                  <a:pt x="166865" y="278130"/>
                </a:lnTo>
                <a:lnTo>
                  <a:pt x="178587" y="254000"/>
                </a:lnTo>
                <a:lnTo>
                  <a:pt x="186743" y="254000"/>
                </a:lnTo>
                <a:lnTo>
                  <a:pt x="185185" y="250190"/>
                </a:lnTo>
                <a:close/>
              </a:path>
              <a:path w="424179" h="355600">
                <a:moveTo>
                  <a:pt x="324027" y="279400"/>
                </a:moveTo>
                <a:lnTo>
                  <a:pt x="289458" y="279400"/>
                </a:lnTo>
                <a:lnTo>
                  <a:pt x="352767" y="293370"/>
                </a:lnTo>
                <a:lnTo>
                  <a:pt x="353809" y="292100"/>
                </a:lnTo>
                <a:lnTo>
                  <a:pt x="355498" y="292100"/>
                </a:lnTo>
                <a:lnTo>
                  <a:pt x="356044" y="290830"/>
                </a:lnTo>
                <a:lnTo>
                  <a:pt x="356349" y="288290"/>
                </a:lnTo>
                <a:lnTo>
                  <a:pt x="356082" y="288290"/>
                </a:lnTo>
                <a:lnTo>
                  <a:pt x="355041" y="285750"/>
                </a:lnTo>
                <a:lnTo>
                  <a:pt x="353237" y="285750"/>
                </a:lnTo>
                <a:lnTo>
                  <a:pt x="324027" y="279400"/>
                </a:lnTo>
                <a:close/>
              </a:path>
              <a:path w="424179" h="355600">
                <a:moveTo>
                  <a:pt x="202968" y="220980"/>
                </a:moveTo>
                <a:lnTo>
                  <a:pt x="194830" y="220980"/>
                </a:lnTo>
                <a:lnTo>
                  <a:pt x="218592" y="279400"/>
                </a:lnTo>
                <a:lnTo>
                  <a:pt x="219354" y="279400"/>
                </a:lnTo>
                <a:lnTo>
                  <a:pt x="220878" y="280670"/>
                </a:lnTo>
                <a:lnTo>
                  <a:pt x="223977" y="280670"/>
                </a:lnTo>
                <a:lnTo>
                  <a:pt x="225424" y="279400"/>
                </a:lnTo>
                <a:lnTo>
                  <a:pt x="228602" y="264160"/>
                </a:lnTo>
                <a:lnTo>
                  <a:pt x="220535" y="264160"/>
                </a:lnTo>
                <a:lnTo>
                  <a:pt x="202968" y="220980"/>
                </a:lnTo>
                <a:close/>
              </a:path>
              <a:path w="424179" h="355600">
                <a:moveTo>
                  <a:pt x="201935" y="218440"/>
                </a:moveTo>
                <a:lnTo>
                  <a:pt x="187655" y="218440"/>
                </a:lnTo>
                <a:lnTo>
                  <a:pt x="175933" y="241300"/>
                </a:lnTo>
                <a:lnTo>
                  <a:pt x="108394" y="259080"/>
                </a:lnTo>
                <a:lnTo>
                  <a:pt x="107594" y="259080"/>
                </a:lnTo>
                <a:lnTo>
                  <a:pt x="106667" y="261620"/>
                </a:lnTo>
                <a:lnTo>
                  <a:pt x="106616" y="262890"/>
                </a:lnTo>
                <a:lnTo>
                  <a:pt x="107327" y="264160"/>
                </a:lnTo>
                <a:lnTo>
                  <a:pt x="108102" y="265430"/>
                </a:lnTo>
                <a:lnTo>
                  <a:pt x="109943" y="266700"/>
                </a:lnTo>
                <a:lnTo>
                  <a:pt x="110985" y="266700"/>
                </a:lnTo>
                <a:lnTo>
                  <a:pt x="171411" y="250190"/>
                </a:lnTo>
                <a:lnTo>
                  <a:pt x="185185" y="250190"/>
                </a:lnTo>
                <a:lnTo>
                  <a:pt x="183108" y="245110"/>
                </a:lnTo>
                <a:lnTo>
                  <a:pt x="194830" y="220980"/>
                </a:lnTo>
                <a:lnTo>
                  <a:pt x="202968" y="220980"/>
                </a:lnTo>
                <a:lnTo>
                  <a:pt x="201935" y="218440"/>
                </a:lnTo>
                <a:close/>
              </a:path>
              <a:path w="424179" h="355600">
                <a:moveTo>
                  <a:pt x="221745" y="185420"/>
                </a:moveTo>
                <a:lnTo>
                  <a:pt x="212661" y="185420"/>
                </a:lnTo>
                <a:lnTo>
                  <a:pt x="231279" y="212090"/>
                </a:lnTo>
                <a:lnTo>
                  <a:pt x="220535" y="264160"/>
                </a:lnTo>
                <a:lnTo>
                  <a:pt x="228602" y="264160"/>
                </a:lnTo>
                <a:lnTo>
                  <a:pt x="237604" y="220980"/>
                </a:lnTo>
                <a:lnTo>
                  <a:pt x="246760" y="220980"/>
                </a:lnTo>
                <a:lnTo>
                  <a:pt x="244030" y="217170"/>
                </a:lnTo>
                <a:lnTo>
                  <a:pt x="281570" y="217170"/>
                </a:lnTo>
                <a:lnTo>
                  <a:pt x="237693" y="208280"/>
                </a:lnTo>
                <a:lnTo>
                  <a:pt x="221745" y="185420"/>
                </a:lnTo>
                <a:close/>
              </a:path>
              <a:path w="424179" h="355600">
                <a:moveTo>
                  <a:pt x="298652" y="247650"/>
                </a:moveTo>
                <a:lnTo>
                  <a:pt x="266738" y="247650"/>
                </a:lnTo>
                <a:lnTo>
                  <a:pt x="330060" y="261620"/>
                </a:lnTo>
                <a:lnTo>
                  <a:pt x="331101" y="260350"/>
                </a:lnTo>
                <a:lnTo>
                  <a:pt x="332790" y="260350"/>
                </a:lnTo>
                <a:lnTo>
                  <a:pt x="333336" y="259080"/>
                </a:lnTo>
                <a:lnTo>
                  <a:pt x="333743" y="256540"/>
                </a:lnTo>
                <a:lnTo>
                  <a:pt x="332765" y="255270"/>
                </a:lnTo>
                <a:lnTo>
                  <a:pt x="330873" y="254000"/>
                </a:lnTo>
                <a:lnTo>
                  <a:pt x="330517" y="254000"/>
                </a:lnTo>
                <a:lnTo>
                  <a:pt x="298652" y="247650"/>
                </a:lnTo>
                <a:close/>
              </a:path>
              <a:path w="424179" h="355600">
                <a:moveTo>
                  <a:pt x="94539" y="185420"/>
                </a:moveTo>
                <a:lnTo>
                  <a:pt x="84797" y="185420"/>
                </a:lnTo>
                <a:lnTo>
                  <a:pt x="44564" y="231140"/>
                </a:lnTo>
                <a:lnTo>
                  <a:pt x="44869" y="232410"/>
                </a:lnTo>
                <a:lnTo>
                  <a:pt x="46812" y="234950"/>
                </a:lnTo>
                <a:lnTo>
                  <a:pt x="47066" y="234950"/>
                </a:lnTo>
                <a:lnTo>
                  <a:pt x="48945" y="236220"/>
                </a:lnTo>
                <a:lnTo>
                  <a:pt x="50977" y="234950"/>
                </a:lnTo>
                <a:lnTo>
                  <a:pt x="94539" y="185420"/>
                </a:lnTo>
                <a:close/>
              </a:path>
              <a:path w="424179" h="355600">
                <a:moveTo>
                  <a:pt x="134619" y="184150"/>
                </a:moveTo>
                <a:lnTo>
                  <a:pt x="123761" y="184150"/>
                </a:lnTo>
                <a:lnTo>
                  <a:pt x="83527" y="229870"/>
                </a:lnTo>
                <a:lnTo>
                  <a:pt x="83819" y="232410"/>
                </a:lnTo>
                <a:lnTo>
                  <a:pt x="85775" y="233680"/>
                </a:lnTo>
                <a:lnTo>
                  <a:pt x="86029" y="233680"/>
                </a:lnTo>
                <a:lnTo>
                  <a:pt x="87909" y="234950"/>
                </a:lnTo>
                <a:lnTo>
                  <a:pt x="89941" y="234950"/>
                </a:lnTo>
                <a:lnTo>
                  <a:pt x="134619" y="184150"/>
                </a:lnTo>
                <a:close/>
              </a:path>
              <a:path w="424179" h="355600">
                <a:moveTo>
                  <a:pt x="173558" y="182880"/>
                </a:moveTo>
                <a:lnTo>
                  <a:pt x="162712" y="182880"/>
                </a:lnTo>
                <a:lnTo>
                  <a:pt x="122745" y="228600"/>
                </a:lnTo>
                <a:lnTo>
                  <a:pt x="122707" y="229870"/>
                </a:lnTo>
                <a:lnTo>
                  <a:pt x="124117" y="232410"/>
                </a:lnTo>
                <a:lnTo>
                  <a:pt x="124663" y="232410"/>
                </a:lnTo>
                <a:lnTo>
                  <a:pt x="126187" y="233680"/>
                </a:lnTo>
                <a:lnTo>
                  <a:pt x="127241" y="233680"/>
                </a:lnTo>
                <a:lnTo>
                  <a:pt x="172551" y="222250"/>
                </a:lnTo>
                <a:lnTo>
                  <a:pt x="138341" y="222250"/>
                </a:lnTo>
                <a:lnTo>
                  <a:pt x="173558" y="182880"/>
                </a:lnTo>
                <a:close/>
              </a:path>
              <a:path w="424179" h="355600">
                <a:moveTo>
                  <a:pt x="281570" y="217170"/>
                </a:moveTo>
                <a:lnTo>
                  <a:pt x="244030" y="217170"/>
                </a:lnTo>
                <a:lnTo>
                  <a:pt x="308025" y="229870"/>
                </a:lnTo>
                <a:lnTo>
                  <a:pt x="309727" y="228600"/>
                </a:lnTo>
                <a:lnTo>
                  <a:pt x="311175" y="226060"/>
                </a:lnTo>
                <a:lnTo>
                  <a:pt x="310756" y="223520"/>
                </a:lnTo>
                <a:lnTo>
                  <a:pt x="306442" y="219710"/>
                </a:lnTo>
                <a:lnTo>
                  <a:pt x="294106" y="219710"/>
                </a:lnTo>
                <a:lnTo>
                  <a:pt x="281570" y="217170"/>
                </a:lnTo>
                <a:close/>
              </a:path>
              <a:path w="424179" h="355600">
                <a:moveTo>
                  <a:pt x="300824" y="180340"/>
                </a:moveTo>
                <a:lnTo>
                  <a:pt x="289966" y="180340"/>
                </a:lnTo>
                <a:lnTo>
                  <a:pt x="343522" y="227330"/>
                </a:lnTo>
                <a:lnTo>
                  <a:pt x="343839" y="227330"/>
                </a:lnTo>
                <a:lnTo>
                  <a:pt x="345732" y="228600"/>
                </a:lnTo>
                <a:lnTo>
                  <a:pt x="347662" y="228600"/>
                </a:lnTo>
                <a:lnTo>
                  <a:pt x="349503" y="226060"/>
                </a:lnTo>
                <a:lnTo>
                  <a:pt x="349834" y="226060"/>
                </a:lnTo>
                <a:lnTo>
                  <a:pt x="349681" y="223520"/>
                </a:lnTo>
                <a:lnTo>
                  <a:pt x="349199" y="222250"/>
                </a:lnTo>
                <a:lnTo>
                  <a:pt x="300824" y="180340"/>
                </a:lnTo>
                <a:close/>
              </a:path>
              <a:path w="424179" h="355600">
                <a:moveTo>
                  <a:pt x="339788" y="179070"/>
                </a:moveTo>
                <a:lnTo>
                  <a:pt x="328929" y="179070"/>
                </a:lnTo>
                <a:lnTo>
                  <a:pt x="382485" y="226060"/>
                </a:lnTo>
                <a:lnTo>
                  <a:pt x="382790" y="227330"/>
                </a:lnTo>
                <a:lnTo>
                  <a:pt x="386626" y="227330"/>
                </a:lnTo>
                <a:lnTo>
                  <a:pt x="388454" y="226060"/>
                </a:lnTo>
                <a:lnTo>
                  <a:pt x="388797" y="224790"/>
                </a:lnTo>
                <a:lnTo>
                  <a:pt x="388645" y="222250"/>
                </a:lnTo>
                <a:lnTo>
                  <a:pt x="388162" y="222250"/>
                </a:lnTo>
                <a:lnTo>
                  <a:pt x="339788" y="179070"/>
                </a:lnTo>
                <a:close/>
              </a:path>
              <a:path w="424179" h="355600">
                <a:moveTo>
                  <a:pt x="219087" y="181610"/>
                </a:moveTo>
                <a:lnTo>
                  <a:pt x="205485" y="181610"/>
                </a:lnTo>
                <a:lnTo>
                  <a:pt x="192176" y="208280"/>
                </a:lnTo>
                <a:lnTo>
                  <a:pt x="138341" y="222250"/>
                </a:lnTo>
                <a:lnTo>
                  <a:pt x="172551" y="222250"/>
                </a:lnTo>
                <a:lnTo>
                  <a:pt x="187655" y="218440"/>
                </a:lnTo>
                <a:lnTo>
                  <a:pt x="201935" y="218440"/>
                </a:lnTo>
                <a:lnTo>
                  <a:pt x="199351" y="212090"/>
                </a:lnTo>
                <a:lnTo>
                  <a:pt x="212661" y="185420"/>
                </a:lnTo>
                <a:lnTo>
                  <a:pt x="221745" y="185420"/>
                </a:lnTo>
                <a:lnTo>
                  <a:pt x="219087" y="181610"/>
                </a:lnTo>
                <a:close/>
              </a:path>
              <a:path w="424179" h="355600">
                <a:moveTo>
                  <a:pt x="263299" y="181610"/>
                </a:moveTo>
                <a:lnTo>
                  <a:pt x="251015" y="181610"/>
                </a:lnTo>
                <a:lnTo>
                  <a:pt x="294106" y="219710"/>
                </a:lnTo>
                <a:lnTo>
                  <a:pt x="306442" y="219710"/>
                </a:lnTo>
                <a:lnTo>
                  <a:pt x="263299" y="181610"/>
                </a:lnTo>
                <a:close/>
              </a:path>
              <a:path w="424179" h="355600">
                <a:moveTo>
                  <a:pt x="41338" y="129540"/>
                </a:moveTo>
                <a:lnTo>
                  <a:pt x="36753" y="129540"/>
                </a:lnTo>
                <a:lnTo>
                  <a:pt x="35369" y="130810"/>
                </a:lnTo>
                <a:lnTo>
                  <a:pt x="35039" y="132080"/>
                </a:lnTo>
                <a:lnTo>
                  <a:pt x="35191" y="133350"/>
                </a:lnTo>
                <a:lnTo>
                  <a:pt x="35674" y="134620"/>
                </a:lnTo>
                <a:lnTo>
                  <a:pt x="84048" y="177800"/>
                </a:lnTo>
                <a:lnTo>
                  <a:pt x="1600" y="179070"/>
                </a:lnTo>
                <a:lnTo>
                  <a:pt x="0" y="181610"/>
                </a:lnTo>
                <a:lnTo>
                  <a:pt x="342" y="184150"/>
                </a:lnTo>
                <a:lnTo>
                  <a:pt x="1308" y="185420"/>
                </a:lnTo>
                <a:lnTo>
                  <a:pt x="3174" y="186690"/>
                </a:lnTo>
                <a:lnTo>
                  <a:pt x="84797" y="185420"/>
                </a:lnTo>
                <a:lnTo>
                  <a:pt x="94539" y="185420"/>
                </a:lnTo>
                <a:lnTo>
                  <a:pt x="95656" y="184150"/>
                </a:lnTo>
                <a:lnTo>
                  <a:pt x="134619" y="184150"/>
                </a:lnTo>
                <a:lnTo>
                  <a:pt x="162712" y="182880"/>
                </a:lnTo>
                <a:lnTo>
                  <a:pt x="173558" y="182880"/>
                </a:lnTo>
                <a:lnTo>
                  <a:pt x="205485" y="181610"/>
                </a:lnTo>
                <a:lnTo>
                  <a:pt x="263299" y="181610"/>
                </a:lnTo>
                <a:lnTo>
                  <a:pt x="261861" y="180340"/>
                </a:lnTo>
                <a:lnTo>
                  <a:pt x="300824" y="180340"/>
                </a:lnTo>
                <a:lnTo>
                  <a:pt x="328929" y="179070"/>
                </a:lnTo>
                <a:lnTo>
                  <a:pt x="339788" y="179070"/>
                </a:lnTo>
                <a:lnTo>
                  <a:pt x="381006" y="177800"/>
                </a:lnTo>
                <a:lnTo>
                  <a:pt x="94907" y="177800"/>
                </a:lnTo>
                <a:lnTo>
                  <a:pt x="41338" y="129540"/>
                </a:lnTo>
                <a:close/>
              </a:path>
              <a:path w="424179" h="355600">
                <a:moveTo>
                  <a:pt x="80302" y="128270"/>
                </a:moveTo>
                <a:lnTo>
                  <a:pt x="75717" y="128270"/>
                </a:lnTo>
                <a:lnTo>
                  <a:pt x="74333" y="129540"/>
                </a:lnTo>
                <a:lnTo>
                  <a:pt x="73990" y="130810"/>
                </a:lnTo>
                <a:lnTo>
                  <a:pt x="74142" y="133350"/>
                </a:lnTo>
                <a:lnTo>
                  <a:pt x="74625" y="133350"/>
                </a:lnTo>
                <a:lnTo>
                  <a:pt x="123012" y="176530"/>
                </a:lnTo>
                <a:lnTo>
                  <a:pt x="94907" y="177800"/>
                </a:lnTo>
                <a:lnTo>
                  <a:pt x="381006" y="177800"/>
                </a:lnTo>
                <a:lnTo>
                  <a:pt x="422224" y="176530"/>
                </a:lnTo>
                <a:lnTo>
                  <a:pt x="133857" y="176530"/>
                </a:lnTo>
                <a:lnTo>
                  <a:pt x="80581" y="129540"/>
                </a:lnTo>
                <a:lnTo>
                  <a:pt x="80302" y="128270"/>
                </a:lnTo>
                <a:close/>
              </a:path>
              <a:path w="424179" h="355600">
                <a:moveTo>
                  <a:pt x="115798" y="127000"/>
                </a:moveTo>
                <a:lnTo>
                  <a:pt x="114084" y="128270"/>
                </a:lnTo>
                <a:lnTo>
                  <a:pt x="112648" y="130810"/>
                </a:lnTo>
                <a:lnTo>
                  <a:pt x="113055" y="132080"/>
                </a:lnTo>
                <a:lnTo>
                  <a:pt x="161963" y="175260"/>
                </a:lnTo>
                <a:lnTo>
                  <a:pt x="133857" y="176530"/>
                </a:lnTo>
                <a:lnTo>
                  <a:pt x="422224" y="176530"/>
                </a:lnTo>
                <a:lnTo>
                  <a:pt x="423824" y="175260"/>
                </a:lnTo>
                <a:lnTo>
                  <a:pt x="172808" y="175260"/>
                </a:lnTo>
                <a:lnTo>
                  <a:pt x="129717" y="137160"/>
                </a:lnTo>
                <a:lnTo>
                  <a:pt x="166994" y="137160"/>
                </a:lnTo>
                <a:lnTo>
                  <a:pt x="115798" y="127000"/>
                </a:lnTo>
                <a:close/>
              </a:path>
              <a:path w="424179" h="355600">
                <a:moveTo>
                  <a:pt x="166994" y="137160"/>
                </a:moveTo>
                <a:lnTo>
                  <a:pt x="129717" y="137160"/>
                </a:lnTo>
                <a:lnTo>
                  <a:pt x="186118" y="148590"/>
                </a:lnTo>
                <a:lnTo>
                  <a:pt x="204736" y="175260"/>
                </a:lnTo>
                <a:lnTo>
                  <a:pt x="423824" y="175260"/>
                </a:lnTo>
                <a:lnTo>
                  <a:pt x="423705" y="173990"/>
                </a:lnTo>
                <a:lnTo>
                  <a:pt x="218338" y="173990"/>
                </a:lnTo>
                <a:lnTo>
                  <a:pt x="220239" y="170180"/>
                </a:lnTo>
                <a:lnTo>
                  <a:pt x="211162" y="170180"/>
                </a:lnTo>
                <a:lnTo>
                  <a:pt x="192544" y="144780"/>
                </a:lnTo>
                <a:lnTo>
                  <a:pt x="193591" y="139700"/>
                </a:lnTo>
                <a:lnTo>
                  <a:pt x="179793" y="139700"/>
                </a:lnTo>
                <a:lnTo>
                  <a:pt x="166994" y="137160"/>
                </a:lnTo>
                <a:close/>
              </a:path>
              <a:path w="424179" h="355600">
                <a:moveTo>
                  <a:pt x="296500" y="133350"/>
                </a:moveTo>
                <a:lnTo>
                  <a:pt x="285483" y="133350"/>
                </a:lnTo>
                <a:lnTo>
                  <a:pt x="250253" y="173990"/>
                </a:lnTo>
                <a:lnTo>
                  <a:pt x="423705" y="173990"/>
                </a:lnTo>
                <a:lnTo>
                  <a:pt x="423587" y="172720"/>
                </a:lnTo>
                <a:lnTo>
                  <a:pt x="261111" y="172720"/>
                </a:lnTo>
                <a:lnTo>
                  <a:pt x="296500" y="133350"/>
                </a:lnTo>
                <a:close/>
              </a:path>
              <a:path w="424179" h="355600">
                <a:moveTo>
                  <a:pt x="337489" y="121920"/>
                </a:moveTo>
                <a:lnTo>
                  <a:pt x="333413" y="121920"/>
                </a:lnTo>
                <a:lnTo>
                  <a:pt x="289217" y="172720"/>
                </a:lnTo>
                <a:lnTo>
                  <a:pt x="300075" y="172720"/>
                </a:lnTo>
                <a:lnTo>
                  <a:pt x="339610" y="127000"/>
                </a:lnTo>
                <a:lnTo>
                  <a:pt x="339902" y="127000"/>
                </a:lnTo>
                <a:lnTo>
                  <a:pt x="339648" y="124460"/>
                </a:lnTo>
                <a:lnTo>
                  <a:pt x="339128" y="123190"/>
                </a:lnTo>
                <a:lnTo>
                  <a:pt x="338048" y="123190"/>
                </a:lnTo>
                <a:lnTo>
                  <a:pt x="337489" y="121920"/>
                </a:lnTo>
                <a:close/>
              </a:path>
              <a:path w="424179" h="355600">
                <a:moveTo>
                  <a:pt x="375805" y="120650"/>
                </a:moveTo>
                <a:lnTo>
                  <a:pt x="373316" y="120650"/>
                </a:lnTo>
                <a:lnTo>
                  <a:pt x="372376" y="121920"/>
                </a:lnTo>
                <a:lnTo>
                  <a:pt x="328180" y="171450"/>
                </a:lnTo>
                <a:lnTo>
                  <a:pt x="300075" y="172720"/>
                </a:lnTo>
                <a:lnTo>
                  <a:pt x="423587" y="172720"/>
                </a:lnTo>
                <a:lnTo>
                  <a:pt x="423468" y="171450"/>
                </a:lnTo>
                <a:lnTo>
                  <a:pt x="339039" y="171450"/>
                </a:lnTo>
                <a:lnTo>
                  <a:pt x="378574" y="127000"/>
                </a:lnTo>
                <a:lnTo>
                  <a:pt x="378853" y="125730"/>
                </a:lnTo>
                <a:lnTo>
                  <a:pt x="378612" y="123190"/>
                </a:lnTo>
                <a:lnTo>
                  <a:pt x="378091" y="123190"/>
                </a:lnTo>
                <a:lnTo>
                  <a:pt x="377012" y="121920"/>
                </a:lnTo>
                <a:lnTo>
                  <a:pt x="376732" y="121920"/>
                </a:lnTo>
                <a:lnTo>
                  <a:pt x="375805" y="120650"/>
                </a:lnTo>
                <a:close/>
              </a:path>
              <a:path w="424179" h="355600">
                <a:moveTo>
                  <a:pt x="422554" y="170180"/>
                </a:moveTo>
                <a:lnTo>
                  <a:pt x="420027" y="170180"/>
                </a:lnTo>
                <a:lnTo>
                  <a:pt x="339039" y="171450"/>
                </a:lnTo>
                <a:lnTo>
                  <a:pt x="423468" y="171450"/>
                </a:lnTo>
                <a:lnTo>
                  <a:pt x="422554" y="170180"/>
                </a:lnTo>
                <a:close/>
              </a:path>
              <a:path w="424179" h="355600">
                <a:moveTo>
                  <a:pt x="211559" y="92710"/>
                </a:moveTo>
                <a:lnTo>
                  <a:pt x="203276" y="92710"/>
                </a:lnTo>
                <a:lnTo>
                  <a:pt x="224459" y="143510"/>
                </a:lnTo>
                <a:lnTo>
                  <a:pt x="211162" y="170180"/>
                </a:lnTo>
                <a:lnTo>
                  <a:pt x="220239" y="170180"/>
                </a:lnTo>
                <a:lnTo>
                  <a:pt x="231647" y="147320"/>
                </a:lnTo>
                <a:lnTo>
                  <a:pt x="265906" y="138430"/>
                </a:lnTo>
                <a:lnTo>
                  <a:pt x="236169" y="138430"/>
                </a:lnTo>
                <a:lnTo>
                  <a:pt x="238120" y="134620"/>
                </a:lnTo>
                <a:lnTo>
                  <a:pt x="228993" y="134620"/>
                </a:lnTo>
                <a:lnTo>
                  <a:pt x="211559" y="92710"/>
                </a:lnTo>
                <a:close/>
              </a:path>
              <a:path w="424179" h="355600">
                <a:moveTo>
                  <a:pt x="93764" y="95250"/>
                </a:moveTo>
                <a:lnTo>
                  <a:pt x="92722" y="95250"/>
                </a:lnTo>
                <a:lnTo>
                  <a:pt x="91033" y="96520"/>
                </a:lnTo>
                <a:lnTo>
                  <a:pt x="90487" y="97790"/>
                </a:lnTo>
                <a:lnTo>
                  <a:pt x="90093" y="100330"/>
                </a:lnTo>
                <a:lnTo>
                  <a:pt x="91084" y="101600"/>
                </a:lnTo>
                <a:lnTo>
                  <a:pt x="92963" y="102870"/>
                </a:lnTo>
                <a:lnTo>
                  <a:pt x="93319" y="102870"/>
                </a:lnTo>
                <a:lnTo>
                  <a:pt x="163410" y="116840"/>
                </a:lnTo>
                <a:lnTo>
                  <a:pt x="179793" y="139700"/>
                </a:lnTo>
                <a:lnTo>
                  <a:pt x="193591" y="139700"/>
                </a:lnTo>
                <a:lnTo>
                  <a:pt x="194376" y="135890"/>
                </a:lnTo>
                <a:lnTo>
                  <a:pt x="186220" y="135890"/>
                </a:lnTo>
                <a:lnTo>
                  <a:pt x="169824" y="113030"/>
                </a:lnTo>
                <a:lnTo>
                  <a:pt x="170881" y="107950"/>
                </a:lnTo>
                <a:lnTo>
                  <a:pt x="157073" y="107950"/>
                </a:lnTo>
                <a:lnTo>
                  <a:pt x="93764" y="95250"/>
                </a:lnTo>
                <a:close/>
              </a:path>
              <a:path w="424179" h="355600">
                <a:moveTo>
                  <a:pt x="299135" y="123190"/>
                </a:moveTo>
                <a:lnTo>
                  <a:pt x="296595" y="123190"/>
                </a:lnTo>
                <a:lnTo>
                  <a:pt x="236169" y="138430"/>
                </a:lnTo>
                <a:lnTo>
                  <a:pt x="265906" y="138430"/>
                </a:lnTo>
                <a:lnTo>
                  <a:pt x="285483" y="133350"/>
                </a:lnTo>
                <a:lnTo>
                  <a:pt x="296500" y="133350"/>
                </a:lnTo>
                <a:lnTo>
                  <a:pt x="301066" y="128270"/>
                </a:lnTo>
                <a:lnTo>
                  <a:pt x="301116" y="125730"/>
                </a:lnTo>
                <a:lnTo>
                  <a:pt x="299694" y="124460"/>
                </a:lnTo>
                <a:lnTo>
                  <a:pt x="299135" y="123190"/>
                </a:lnTo>
                <a:close/>
              </a:path>
              <a:path w="424179" h="355600">
                <a:moveTo>
                  <a:pt x="204469" y="76200"/>
                </a:moveTo>
                <a:lnTo>
                  <a:pt x="198399" y="76200"/>
                </a:lnTo>
                <a:lnTo>
                  <a:pt x="186220" y="135890"/>
                </a:lnTo>
                <a:lnTo>
                  <a:pt x="194376" y="135890"/>
                </a:lnTo>
                <a:lnTo>
                  <a:pt x="203276" y="92710"/>
                </a:lnTo>
                <a:lnTo>
                  <a:pt x="211559" y="92710"/>
                </a:lnTo>
                <a:lnTo>
                  <a:pt x="205219" y="77470"/>
                </a:lnTo>
                <a:lnTo>
                  <a:pt x="204469" y="76200"/>
                </a:lnTo>
                <a:close/>
              </a:path>
              <a:path w="424179" h="355600">
                <a:moveTo>
                  <a:pt x="218871" y="43180"/>
                </a:moveTo>
                <a:lnTo>
                  <a:pt x="215747" y="43180"/>
                </a:lnTo>
                <a:lnTo>
                  <a:pt x="214972" y="44450"/>
                </a:lnTo>
                <a:lnTo>
                  <a:pt x="214147" y="45720"/>
                </a:lnTo>
                <a:lnTo>
                  <a:pt x="214134" y="46990"/>
                </a:lnTo>
                <a:lnTo>
                  <a:pt x="240703" y="111760"/>
                </a:lnTo>
                <a:lnTo>
                  <a:pt x="228993" y="134620"/>
                </a:lnTo>
                <a:lnTo>
                  <a:pt x="238120" y="134620"/>
                </a:lnTo>
                <a:lnTo>
                  <a:pt x="247878" y="115570"/>
                </a:lnTo>
                <a:lnTo>
                  <a:pt x="287081" y="105410"/>
                </a:lnTo>
                <a:lnTo>
                  <a:pt x="252412" y="105410"/>
                </a:lnTo>
                <a:lnTo>
                  <a:pt x="253713" y="102870"/>
                </a:lnTo>
                <a:lnTo>
                  <a:pt x="245236" y="102870"/>
                </a:lnTo>
                <a:lnTo>
                  <a:pt x="221449" y="44450"/>
                </a:lnTo>
                <a:lnTo>
                  <a:pt x="220713" y="44450"/>
                </a:lnTo>
                <a:lnTo>
                  <a:pt x="218871" y="43180"/>
                </a:lnTo>
                <a:close/>
              </a:path>
              <a:path w="424179" h="355600">
                <a:moveTo>
                  <a:pt x="71043" y="63500"/>
                </a:moveTo>
                <a:lnTo>
                  <a:pt x="70002" y="63500"/>
                </a:lnTo>
                <a:lnTo>
                  <a:pt x="68313" y="64770"/>
                </a:lnTo>
                <a:lnTo>
                  <a:pt x="67767" y="66040"/>
                </a:lnTo>
                <a:lnTo>
                  <a:pt x="67373" y="68580"/>
                </a:lnTo>
                <a:lnTo>
                  <a:pt x="68402" y="69850"/>
                </a:lnTo>
                <a:lnTo>
                  <a:pt x="70269" y="71120"/>
                </a:lnTo>
                <a:lnTo>
                  <a:pt x="70611" y="71120"/>
                </a:lnTo>
                <a:lnTo>
                  <a:pt x="140690" y="85090"/>
                </a:lnTo>
                <a:lnTo>
                  <a:pt x="157073" y="107950"/>
                </a:lnTo>
                <a:lnTo>
                  <a:pt x="170881" y="107950"/>
                </a:lnTo>
                <a:lnTo>
                  <a:pt x="171673" y="104140"/>
                </a:lnTo>
                <a:lnTo>
                  <a:pt x="163499" y="104140"/>
                </a:lnTo>
                <a:lnTo>
                  <a:pt x="147116" y="81280"/>
                </a:lnTo>
                <a:lnTo>
                  <a:pt x="148173" y="76200"/>
                </a:lnTo>
                <a:lnTo>
                  <a:pt x="134365" y="76200"/>
                </a:lnTo>
                <a:lnTo>
                  <a:pt x="71043" y="63500"/>
                </a:lnTo>
                <a:close/>
              </a:path>
              <a:path w="424179" h="355600">
                <a:moveTo>
                  <a:pt x="313715" y="90170"/>
                </a:moveTo>
                <a:lnTo>
                  <a:pt x="312750" y="90170"/>
                </a:lnTo>
                <a:lnTo>
                  <a:pt x="252412" y="105410"/>
                </a:lnTo>
                <a:lnTo>
                  <a:pt x="287081" y="105410"/>
                </a:lnTo>
                <a:lnTo>
                  <a:pt x="316483" y="97790"/>
                </a:lnTo>
                <a:lnTo>
                  <a:pt x="317576" y="95250"/>
                </a:lnTo>
                <a:lnTo>
                  <a:pt x="316522" y="92710"/>
                </a:lnTo>
                <a:lnTo>
                  <a:pt x="315810" y="91440"/>
                </a:lnTo>
                <a:lnTo>
                  <a:pt x="313715" y="90170"/>
                </a:lnTo>
                <a:close/>
              </a:path>
              <a:path w="424179" h="355600">
                <a:moveTo>
                  <a:pt x="181521" y="44450"/>
                </a:moveTo>
                <a:lnTo>
                  <a:pt x="176148" y="44450"/>
                </a:lnTo>
                <a:lnTo>
                  <a:pt x="175552" y="45720"/>
                </a:lnTo>
                <a:lnTo>
                  <a:pt x="163499" y="104140"/>
                </a:lnTo>
                <a:lnTo>
                  <a:pt x="171673" y="104140"/>
                </a:lnTo>
                <a:lnTo>
                  <a:pt x="183299" y="48260"/>
                </a:lnTo>
                <a:lnTo>
                  <a:pt x="183083" y="46990"/>
                </a:lnTo>
                <a:lnTo>
                  <a:pt x="182079" y="45720"/>
                </a:lnTo>
                <a:lnTo>
                  <a:pt x="181521" y="44450"/>
                </a:lnTo>
                <a:close/>
              </a:path>
              <a:path w="424179" h="355600">
                <a:moveTo>
                  <a:pt x="235115" y="10160"/>
                </a:moveTo>
                <a:lnTo>
                  <a:pt x="234010" y="10160"/>
                </a:lnTo>
                <a:lnTo>
                  <a:pt x="231978" y="11430"/>
                </a:lnTo>
                <a:lnTo>
                  <a:pt x="231216" y="11430"/>
                </a:lnTo>
                <a:lnTo>
                  <a:pt x="230390" y="13970"/>
                </a:lnTo>
                <a:lnTo>
                  <a:pt x="256946" y="78740"/>
                </a:lnTo>
                <a:lnTo>
                  <a:pt x="245236" y="102870"/>
                </a:lnTo>
                <a:lnTo>
                  <a:pt x="253713" y="102870"/>
                </a:lnTo>
                <a:lnTo>
                  <a:pt x="264121" y="82550"/>
                </a:lnTo>
                <a:lnTo>
                  <a:pt x="298424" y="73660"/>
                </a:lnTo>
                <a:lnTo>
                  <a:pt x="268655" y="73660"/>
                </a:lnTo>
                <a:lnTo>
                  <a:pt x="270565" y="69850"/>
                </a:lnTo>
                <a:lnTo>
                  <a:pt x="261467" y="69850"/>
                </a:lnTo>
                <a:lnTo>
                  <a:pt x="237693" y="12700"/>
                </a:lnTo>
                <a:lnTo>
                  <a:pt x="236956" y="11430"/>
                </a:lnTo>
                <a:lnTo>
                  <a:pt x="235115" y="10160"/>
                </a:lnTo>
                <a:close/>
              </a:path>
              <a:path w="424179" h="355600">
                <a:moveTo>
                  <a:pt x="90373" y="5080"/>
                </a:moveTo>
                <a:lnTo>
                  <a:pt x="89331" y="5080"/>
                </a:lnTo>
                <a:lnTo>
                  <a:pt x="86702" y="7620"/>
                </a:lnTo>
                <a:lnTo>
                  <a:pt x="86283" y="10160"/>
                </a:lnTo>
                <a:lnTo>
                  <a:pt x="134365" y="76200"/>
                </a:lnTo>
                <a:lnTo>
                  <a:pt x="148173" y="76200"/>
                </a:lnTo>
                <a:lnTo>
                  <a:pt x="148966" y="72390"/>
                </a:lnTo>
                <a:lnTo>
                  <a:pt x="140779" y="72390"/>
                </a:lnTo>
                <a:lnTo>
                  <a:pt x="93979" y="7620"/>
                </a:lnTo>
                <a:lnTo>
                  <a:pt x="93560" y="6350"/>
                </a:lnTo>
                <a:lnTo>
                  <a:pt x="91757" y="6350"/>
                </a:lnTo>
                <a:lnTo>
                  <a:pt x="90373" y="5080"/>
                </a:lnTo>
                <a:close/>
              </a:path>
              <a:path w="424179" h="355600">
                <a:moveTo>
                  <a:pt x="202260" y="74930"/>
                </a:moveTo>
                <a:lnTo>
                  <a:pt x="199834" y="76200"/>
                </a:lnTo>
                <a:lnTo>
                  <a:pt x="202958" y="76200"/>
                </a:lnTo>
                <a:lnTo>
                  <a:pt x="202260" y="74930"/>
                </a:lnTo>
                <a:close/>
              </a:path>
              <a:path w="424179" h="355600">
                <a:moveTo>
                  <a:pt x="330047" y="57150"/>
                </a:moveTo>
                <a:lnTo>
                  <a:pt x="329044" y="57150"/>
                </a:lnTo>
                <a:lnTo>
                  <a:pt x="268655" y="73660"/>
                </a:lnTo>
                <a:lnTo>
                  <a:pt x="298424" y="73660"/>
                </a:lnTo>
                <a:lnTo>
                  <a:pt x="332727" y="64770"/>
                </a:lnTo>
                <a:lnTo>
                  <a:pt x="333819" y="62230"/>
                </a:lnTo>
                <a:lnTo>
                  <a:pt x="332765" y="59690"/>
                </a:lnTo>
                <a:lnTo>
                  <a:pt x="332054" y="58420"/>
                </a:lnTo>
                <a:lnTo>
                  <a:pt x="330047" y="57150"/>
                </a:lnTo>
                <a:close/>
              </a:path>
              <a:path w="424179" h="355600">
                <a:moveTo>
                  <a:pt x="155117" y="11430"/>
                </a:moveTo>
                <a:lnTo>
                  <a:pt x="153047" y="12700"/>
                </a:lnTo>
                <a:lnTo>
                  <a:pt x="140779" y="72390"/>
                </a:lnTo>
                <a:lnTo>
                  <a:pt x="148966" y="72390"/>
                </a:lnTo>
                <a:lnTo>
                  <a:pt x="160591" y="16510"/>
                </a:lnTo>
                <a:lnTo>
                  <a:pt x="160362" y="15240"/>
                </a:lnTo>
                <a:lnTo>
                  <a:pt x="159359" y="13970"/>
                </a:lnTo>
                <a:lnTo>
                  <a:pt x="158813" y="12700"/>
                </a:lnTo>
                <a:lnTo>
                  <a:pt x="157581" y="12700"/>
                </a:lnTo>
                <a:lnTo>
                  <a:pt x="155117" y="11430"/>
                </a:lnTo>
                <a:close/>
              </a:path>
              <a:path w="424179" h="355600">
                <a:moveTo>
                  <a:pt x="298195" y="0"/>
                </a:moveTo>
                <a:lnTo>
                  <a:pt x="295846" y="1270"/>
                </a:lnTo>
                <a:lnTo>
                  <a:pt x="261467" y="69850"/>
                </a:lnTo>
                <a:lnTo>
                  <a:pt x="270565" y="69850"/>
                </a:lnTo>
                <a:lnTo>
                  <a:pt x="303021" y="5080"/>
                </a:lnTo>
                <a:lnTo>
                  <a:pt x="302145" y="2540"/>
                </a:lnTo>
                <a:lnTo>
                  <a:pt x="298195" y="0"/>
                </a:lnTo>
                <a:close/>
              </a:path>
              <a:path w="424179" h="355600">
                <a:moveTo>
                  <a:pt x="178930" y="43180"/>
                </a:moveTo>
                <a:lnTo>
                  <a:pt x="177888" y="44450"/>
                </a:lnTo>
                <a:lnTo>
                  <a:pt x="180289" y="44450"/>
                </a:lnTo>
                <a:lnTo>
                  <a:pt x="178930" y="43180"/>
                </a:lnTo>
                <a:close/>
              </a:path>
            </a:pathLst>
          </a:custGeom>
          <a:solidFill>
            <a:srgbClr val="7A868C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" name="object 7"/>
          <p:cNvSpPr/>
          <p:nvPr/>
        </p:nvSpPr>
        <p:spPr>
          <a:xfrm>
            <a:off x="6926165" y="693661"/>
            <a:ext cx="1002776" cy="247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8" name="object 8"/>
          <p:cNvSpPr/>
          <p:nvPr/>
        </p:nvSpPr>
        <p:spPr>
          <a:xfrm>
            <a:off x="9249523" y="636665"/>
            <a:ext cx="1149132" cy="34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9" name="object 9"/>
          <p:cNvSpPr txBox="1"/>
          <p:nvPr/>
        </p:nvSpPr>
        <p:spPr>
          <a:xfrm>
            <a:off x="6912227" y="999148"/>
            <a:ext cx="3279155" cy="149177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>
              <a:spcBef>
                <a:spcPts val="110"/>
              </a:spcBef>
            </a:pPr>
            <a:r>
              <a:rPr sz="878" spc="11" dirty="0">
                <a:solidFill>
                  <a:srgbClr val="7A868C"/>
                </a:solidFill>
                <a:latin typeface="Gill Sans MT"/>
                <a:cs typeface="Gill Sans MT"/>
              </a:rPr>
              <a:t>Exclusive</a:t>
            </a:r>
            <a:r>
              <a:rPr sz="878" spc="-82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-5" dirty="0">
                <a:solidFill>
                  <a:srgbClr val="7A868C"/>
                </a:solidFill>
                <a:latin typeface="Gill Sans MT"/>
                <a:cs typeface="Gill Sans MT"/>
              </a:rPr>
              <a:t>voluntary</a:t>
            </a:r>
            <a:r>
              <a:rPr sz="878" spc="-77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5" dirty="0">
                <a:solidFill>
                  <a:srgbClr val="7A868C"/>
                </a:solidFill>
                <a:latin typeface="Gill Sans MT"/>
                <a:cs typeface="Gill Sans MT"/>
              </a:rPr>
              <a:t>benefit</a:t>
            </a:r>
            <a:r>
              <a:rPr sz="878" spc="-77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5" dirty="0">
                <a:solidFill>
                  <a:srgbClr val="7A868C"/>
                </a:solidFill>
                <a:latin typeface="Gill Sans MT"/>
                <a:cs typeface="Gill Sans MT"/>
              </a:rPr>
              <a:t>from</a:t>
            </a:r>
            <a:r>
              <a:rPr sz="878" spc="-77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-5" dirty="0">
                <a:solidFill>
                  <a:srgbClr val="7A868C"/>
                </a:solidFill>
                <a:latin typeface="Gill Sans MT"/>
                <a:cs typeface="Gill Sans MT"/>
              </a:rPr>
              <a:t>California</a:t>
            </a:r>
            <a:r>
              <a:rPr sz="878" spc="-77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22" dirty="0">
                <a:solidFill>
                  <a:srgbClr val="7A868C"/>
                </a:solidFill>
                <a:latin typeface="Gill Sans MT"/>
                <a:cs typeface="Gill Sans MT"/>
              </a:rPr>
              <a:t>State</a:t>
            </a:r>
            <a:r>
              <a:rPr sz="878" spc="-77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16" dirty="0">
                <a:solidFill>
                  <a:srgbClr val="7A868C"/>
                </a:solidFill>
                <a:latin typeface="Gill Sans MT"/>
                <a:cs typeface="Gill Sans MT"/>
              </a:rPr>
              <a:t>Employees</a:t>
            </a:r>
            <a:r>
              <a:rPr sz="878" spc="-77" dirty="0">
                <a:solidFill>
                  <a:srgbClr val="7A868C"/>
                </a:solidFill>
                <a:latin typeface="Gill Sans MT"/>
                <a:cs typeface="Gill Sans MT"/>
              </a:rPr>
              <a:t> </a:t>
            </a:r>
            <a:r>
              <a:rPr sz="878" spc="5" dirty="0">
                <a:solidFill>
                  <a:srgbClr val="7A868C"/>
                </a:solidFill>
                <a:latin typeface="Gill Sans MT"/>
                <a:cs typeface="Gill Sans MT"/>
              </a:rPr>
              <a:t>Association</a:t>
            </a:r>
            <a:endParaRPr sz="878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78816" y="4235345"/>
            <a:ext cx="1548443" cy="97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1" name="object 11"/>
          <p:cNvSpPr txBox="1"/>
          <p:nvPr/>
        </p:nvSpPr>
        <p:spPr>
          <a:xfrm>
            <a:off x="7465132" y="1394752"/>
            <a:ext cx="2373119" cy="567462"/>
          </a:xfrm>
          <a:prstGeom prst="rect">
            <a:avLst/>
          </a:prstGeom>
        </p:spPr>
        <p:txBody>
          <a:bodyPr vert="horz" wrap="square" lIns="0" tIns="28574" rIns="0" bIns="0" rtlCol="0">
            <a:spAutoFit/>
          </a:bodyPr>
          <a:lstStyle/>
          <a:p>
            <a:pPr marL="13940" marR="5576" indent="143577">
              <a:lnSpc>
                <a:spcPts val="2053"/>
              </a:lnSpc>
              <a:spcBef>
                <a:spcPts val="224"/>
              </a:spcBef>
            </a:pPr>
            <a:r>
              <a:rPr sz="1756" spc="-33" dirty="0">
                <a:solidFill>
                  <a:srgbClr val="333333"/>
                </a:solidFill>
                <a:latin typeface="Lucida Sans"/>
                <a:cs typeface="Lucida Sans"/>
              </a:rPr>
              <a:t>Pay </a:t>
            </a:r>
            <a:r>
              <a:rPr sz="1756" spc="-125" dirty="0">
                <a:solidFill>
                  <a:srgbClr val="333333"/>
                </a:solidFill>
                <a:latin typeface="Lucida Sans"/>
                <a:cs typeface="Lucida Sans"/>
              </a:rPr>
              <a:t>over </a:t>
            </a:r>
            <a:r>
              <a:rPr sz="1756" spc="-154" dirty="0">
                <a:solidFill>
                  <a:srgbClr val="333333"/>
                </a:solidFill>
                <a:latin typeface="Lucida Sans"/>
                <a:cs typeface="Lucida Sans"/>
              </a:rPr>
              <a:t>18 </a:t>
            </a:r>
            <a:r>
              <a:rPr sz="1756" spc="-132" dirty="0">
                <a:solidFill>
                  <a:srgbClr val="333333"/>
                </a:solidFill>
                <a:latin typeface="Lucida Sans"/>
                <a:cs typeface="Lucida Sans"/>
              </a:rPr>
              <a:t>months </a:t>
            </a:r>
            <a:r>
              <a:rPr sz="1756" spc="-390" dirty="0">
                <a:solidFill>
                  <a:srgbClr val="333333"/>
                </a:solidFill>
                <a:latin typeface="Lucida Sans"/>
                <a:cs typeface="Lucida Sans"/>
              </a:rPr>
              <a:t>—  </a:t>
            </a:r>
            <a:r>
              <a:rPr sz="1756" spc="-148" dirty="0">
                <a:solidFill>
                  <a:srgbClr val="333333"/>
                </a:solidFill>
                <a:latin typeface="Lucida Sans"/>
                <a:cs typeface="Lucida Sans"/>
              </a:rPr>
              <a:t>right </a:t>
            </a:r>
            <a:r>
              <a:rPr sz="1756" spc="-132" dirty="0">
                <a:solidFill>
                  <a:srgbClr val="333333"/>
                </a:solidFill>
                <a:latin typeface="Lucida Sans"/>
                <a:cs typeface="Lucida Sans"/>
              </a:rPr>
              <a:t>from</a:t>
            </a:r>
            <a:r>
              <a:rPr sz="1756" spc="-449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756" spc="-148" dirty="0">
                <a:solidFill>
                  <a:srgbClr val="333333"/>
                </a:solidFill>
                <a:latin typeface="Lucida Sans"/>
                <a:cs typeface="Lucida Sans"/>
              </a:rPr>
              <a:t>your </a:t>
            </a:r>
            <a:r>
              <a:rPr sz="1756" spc="-125" dirty="0">
                <a:solidFill>
                  <a:srgbClr val="333333"/>
                </a:solidFill>
                <a:latin typeface="Lucida Sans"/>
                <a:cs typeface="Lucida Sans"/>
              </a:rPr>
              <a:t>paycheck.</a:t>
            </a:r>
            <a:endParaRPr sz="1756" dirty="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9989" y="3380868"/>
            <a:ext cx="1065638" cy="284277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878" spc="-44" dirty="0">
                <a:solidFill>
                  <a:srgbClr val="333333"/>
                </a:solidFill>
                <a:latin typeface="Lucida Sans"/>
                <a:cs typeface="Lucida Sans"/>
              </a:rPr>
              <a:t>Handbags </a:t>
            </a:r>
            <a:r>
              <a:rPr sz="878" spc="-11" dirty="0">
                <a:solidFill>
                  <a:srgbClr val="333333"/>
                </a:solidFill>
                <a:latin typeface="Lucida Sans"/>
                <a:cs typeface="Lucida Sans"/>
              </a:rPr>
              <a:t>as</a:t>
            </a:r>
            <a:r>
              <a:rPr sz="878" spc="-20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78" spc="-44" dirty="0">
                <a:solidFill>
                  <a:srgbClr val="333333"/>
                </a:solidFill>
                <a:latin typeface="Lucida Sans"/>
                <a:cs typeface="Lucida Sans"/>
              </a:rPr>
              <a:t>low </a:t>
            </a:r>
            <a:r>
              <a:rPr sz="878" spc="-16" dirty="0">
                <a:solidFill>
                  <a:srgbClr val="333333"/>
                </a:solidFill>
                <a:latin typeface="Lucida Sans"/>
                <a:cs typeface="Lucida Sans"/>
              </a:rPr>
              <a:t>as</a:t>
            </a:r>
            <a:endParaRPr sz="878" dirty="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</a:pPr>
            <a:r>
              <a:rPr sz="878" b="1" spc="-22" dirty="0">
                <a:solidFill>
                  <a:srgbClr val="333333"/>
                </a:solidFill>
                <a:latin typeface="Trebuchet MS"/>
                <a:cs typeface="Trebuchet MS"/>
              </a:rPr>
              <a:t>$11/paycheck</a:t>
            </a:r>
            <a:r>
              <a:rPr sz="741" b="1" spc="-33" baseline="30864" dirty="0">
                <a:solidFill>
                  <a:srgbClr val="333333"/>
                </a:solidFill>
                <a:latin typeface="Trebuchet MS"/>
                <a:cs typeface="Trebuchet MS"/>
              </a:rPr>
              <a:t>**</a:t>
            </a:r>
            <a:endParaRPr sz="741" baseline="30864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1403" y="5236975"/>
            <a:ext cx="1996765" cy="284277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R="25091" algn="ctr">
              <a:spcBef>
                <a:spcPts val="110"/>
              </a:spcBef>
            </a:pPr>
            <a:r>
              <a:rPr sz="878" spc="-44" dirty="0">
                <a:solidFill>
                  <a:srgbClr val="333333"/>
                </a:solidFill>
                <a:latin typeface="Lucida Sans"/>
                <a:cs typeface="Lucida Sans"/>
              </a:rPr>
              <a:t>Televisions </a:t>
            </a:r>
            <a:r>
              <a:rPr sz="878" spc="-11" dirty="0">
                <a:solidFill>
                  <a:srgbClr val="333333"/>
                </a:solidFill>
                <a:latin typeface="Lucida Sans"/>
                <a:cs typeface="Lucida Sans"/>
              </a:rPr>
              <a:t>as </a:t>
            </a:r>
            <a:r>
              <a:rPr sz="878" spc="-44" dirty="0">
                <a:solidFill>
                  <a:srgbClr val="333333"/>
                </a:solidFill>
                <a:latin typeface="Lucida Sans"/>
                <a:cs typeface="Lucida Sans"/>
              </a:rPr>
              <a:t>low</a:t>
            </a:r>
            <a:r>
              <a:rPr sz="878" spc="-198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78" spc="-16" dirty="0">
                <a:solidFill>
                  <a:srgbClr val="333333"/>
                </a:solidFill>
                <a:latin typeface="Lucida Sans"/>
                <a:cs typeface="Lucida Sans"/>
              </a:rPr>
              <a:t>as</a:t>
            </a:r>
            <a:endParaRPr sz="878" dirty="0">
              <a:latin typeface="Lucida Sans"/>
              <a:cs typeface="Lucida Sans"/>
            </a:endParaRPr>
          </a:p>
          <a:p>
            <a:pPr marR="25091" algn="ctr"/>
            <a:r>
              <a:rPr sz="878" b="1" spc="-22" dirty="0">
                <a:solidFill>
                  <a:srgbClr val="333333"/>
                </a:solidFill>
                <a:latin typeface="Trebuchet MS"/>
                <a:cs typeface="Trebuchet MS"/>
              </a:rPr>
              <a:t>$37/paycheck</a:t>
            </a:r>
            <a:r>
              <a:rPr sz="741" b="1" spc="-33" baseline="30864" dirty="0">
                <a:solidFill>
                  <a:srgbClr val="333333"/>
                </a:solidFill>
                <a:latin typeface="Trebuchet MS"/>
                <a:cs typeface="Trebuchet MS"/>
              </a:rPr>
              <a:t>**</a:t>
            </a:r>
            <a:endParaRPr sz="741" baseline="30864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52967" y="5236975"/>
            <a:ext cx="933218" cy="284277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41819">
              <a:spcBef>
                <a:spcPts val="110"/>
              </a:spcBef>
            </a:pPr>
            <a:r>
              <a:rPr sz="878" spc="-33" dirty="0">
                <a:solidFill>
                  <a:srgbClr val="333333"/>
                </a:solidFill>
                <a:latin typeface="Lucida Sans"/>
                <a:cs typeface="Lucida Sans"/>
              </a:rPr>
              <a:t>Phones </a:t>
            </a:r>
            <a:r>
              <a:rPr sz="878" spc="-11" dirty="0">
                <a:solidFill>
                  <a:srgbClr val="333333"/>
                </a:solidFill>
                <a:latin typeface="Lucida Sans"/>
                <a:cs typeface="Lucida Sans"/>
              </a:rPr>
              <a:t>as</a:t>
            </a:r>
            <a:r>
              <a:rPr sz="878" spc="-20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78" spc="-44" dirty="0">
                <a:solidFill>
                  <a:srgbClr val="333333"/>
                </a:solidFill>
                <a:latin typeface="Lucida Sans"/>
                <a:cs typeface="Lucida Sans"/>
              </a:rPr>
              <a:t>low </a:t>
            </a:r>
            <a:r>
              <a:rPr sz="878" spc="-16" dirty="0">
                <a:solidFill>
                  <a:srgbClr val="333333"/>
                </a:solidFill>
                <a:latin typeface="Lucida Sans"/>
                <a:cs typeface="Lucida Sans"/>
              </a:rPr>
              <a:t>as</a:t>
            </a:r>
            <a:endParaRPr sz="878" dirty="0">
              <a:latin typeface="Lucida Sans"/>
              <a:cs typeface="Lucida Sans"/>
            </a:endParaRPr>
          </a:p>
          <a:p>
            <a:pPr marL="89910"/>
            <a:r>
              <a:rPr sz="878" b="1" spc="-22" dirty="0">
                <a:solidFill>
                  <a:srgbClr val="333333"/>
                </a:solidFill>
                <a:latin typeface="Trebuchet MS"/>
                <a:cs typeface="Trebuchet MS"/>
              </a:rPr>
              <a:t>$65/paycheck</a:t>
            </a:r>
            <a:r>
              <a:rPr sz="741" b="1" spc="-33" baseline="30864" dirty="0">
                <a:solidFill>
                  <a:srgbClr val="333333"/>
                </a:solidFill>
                <a:latin typeface="Trebuchet MS"/>
                <a:cs typeface="Trebuchet MS"/>
              </a:rPr>
              <a:t>**</a:t>
            </a:r>
            <a:endParaRPr sz="741" baseline="30864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3570" y="2217991"/>
            <a:ext cx="526198" cy="606348"/>
          </a:xfrm>
          <a:custGeom>
            <a:avLst/>
            <a:gdLst/>
            <a:ahLst/>
            <a:cxnLst/>
            <a:rect l="l" t="t" r="r" b="b"/>
            <a:pathLst>
              <a:path w="479425" h="552450">
                <a:moveTo>
                  <a:pt x="244729" y="443230"/>
                </a:moveTo>
                <a:lnTo>
                  <a:pt x="234530" y="443230"/>
                </a:lnTo>
                <a:lnTo>
                  <a:pt x="234530" y="551180"/>
                </a:lnTo>
                <a:lnTo>
                  <a:pt x="236816" y="552450"/>
                </a:lnTo>
                <a:lnTo>
                  <a:pt x="242443" y="552450"/>
                </a:lnTo>
                <a:lnTo>
                  <a:pt x="244729" y="551180"/>
                </a:lnTo>
                <a:lnTo>
                  <a:pt x="244729" y="443230"/>
                </a:lnTo>
                <a:close/>
              </a:path>
              <a:path w="479425" h="552450">
                <a:moveTo>
                  <a:pt x="244729" y="392430"/>
                </a:moveTo>
                <a:lnTo>
                  <a:pt x="234530" y="392430"/>
                </a:lnTo>
                <a:lnTo>
                  <a:pt x="234530" y="429259"/>
                </a:lnTo>
                <a:lnTo>
                  <a:pt x="166585" y="494030"/>
                </a:lnTo>
                <a:lnTo>
                  <a:pt x="166509" y="497840"/>
                </a:lnTo>
                <a:lnTo>
                  <a:pt x="169443" y="500380"/>
                </a:lnTo>
                <a:lnTo>
                  <a:pt x="170789" y="501650"/>
                </a:lnTo>
                <a:lnTo>
                  <a:pt x="173405" y="501650"/>
                </a:lnTo>
                <a:lnTo>
                  <a:pt x="174675" y="500380"/>
                </a:lnTo>
                <a:lnTo>
                  <a:pt x="234530" y="443230"/>
                </a:lnTo>
                <a:lnTo>
                  <a:pt x="259386" y="443230"/>
                </a:lnTo>
                <a:lnTo>
                  <a:pt x="244729" y="429259"/>
                </a:lnTo>
                <a:lnTo>
                  <a:pt x="244729" y="392430"/>
                </a:lnTo>
                <a:close/>
              </a:path>
              <a:path w="479425" h="552450">
                <a:moveTo>
                  <a:pt x="259386" y="443230"/>
                </a:moveTo>
                <a:lnTo>
                  <a:pt x="244729" y="443230"/>
                </a:lnTo>
                <a:lnTo>
                  <a:pt x="304558" y="500380"/>
                </a:lnTo>
                <a:lnTo>
                  <a:pt x="309854" y="500380"/>
                </a:lnTo>
                <a:lnTo>
                  <a:pt x="312762" y="497840"/>
                </a:lnTo>
                <a:lnTo>
                  <a:pt x="312686" y="494030"/>
                </a:lnTo>
                <a:lnTo>
                  <a:pt x="259386" y="443230"/>
                </a:lnTo>
                <a:close/>
              </a:path>
              <a:path w="479425" h="552450">
                <a:moveTo>
                  <a:pt x="109106" y="364490"/>
                </a:moveTo>
                <a:lnTo>
                  <a:pt x="98729" y="364490"/>
                </a:lnTo>
                <a:lnTo>
                  <a:pt x="78841" y="447040"/>
                </a:lnTo>
                <a:lnTo>
                  <a:pt x="80530" y="449580"/>
                </a:lnTo>
                <a:lnTo>
                  <a:pt x="86702" y="449580"/>
                </a:lnTo>
                <a:lnTo>
                  <a:pt x="88861" y="448309"/>
                </a:lnTo>
                <a:lnTo>
                  <a:pt x="109106" y="364490"/>
                </a:lnTo>
                <a:close/>
              </a:path>
              <a:path w="479425" h="552450">
                <a:moveTo>
                  <a:pt x="244729" y="341630"/>
                </a:moveTo>
                <a:lnTo>
                  <a:pt x="234530" y="341630"/>
                </a:lnTo>
                <a:lnTo>
                  <a:pt x="234530" y="378460"/>
                </a:lnTo>
                <a:lnTo>
                  <a:pt x="167627" y="441959"/>
                </a:lnTo>
                <a:lnTo>
                  <a:pt x="167068" y="443230"/>
                </a:lnTo>
                <a:lnTo>
                  <a:pt x="167005" y="445770"/>
                </a:lnTo>
                <a:lnTo>
                  <a:pt x="167513" y="447040"/>
                </a:lnTo>
                <a:lnTo>
                  <a:pt x="169443" y="449580"/>
                </a:lnTo>
                <a:lnTo>
                  <a:pt x="174675" y="449580"/>
                </a:lnTo>
                <a:lnTo>
                  <a:pt x="234530" y="392430"/>
                </a:lnTo>
                <a:lnTo>
                  <a:pt x="259386" y="392430"/>
                </a:lnTo>
                <a:lnTo>
                  <a:pt x="244729" y="378460"/>
                </a:lnTo>
                <a:lnTo>
                  <a:pt x="244729" y="341630"/>
                </a:lnTo>
                <a:close/>
              </a:path>
              <a:path w="479425" h="552450">
                <a:moveTo>
                  <a:pt x="259386" y="392430"/>
                </a:moveTo>
                <a:lnTo>
                  <a:pt x="244729" y="392430"/>
                </a:lnTo>
                <a:lnTo>
                  <a:pt x="304546" y="449580"/>
                </a:lnTo>
                <a:lnTo>
                  <a:pt x="309854" y="449580"/>
                </a:lnTo>
                <a:lnTo>
                  <a:pt x="312762" y="447040"/>
                </a:lnTo>
                <a:lnTo>
                  <a:pt x="312686" y="443230"/>
                </a:lnTo>
                <a:lnTo>
                  <a:pt x="259386" y="392430"/>
                </a:lnTo>
                <a:close/>
              </a:path>
              <a:path w="479425" h="552450">
                <a:moveTo>
                  <a:pt x="357619" y="339090"/>
                </a:moveTo>
                <a:lnTo>
                  <a:pt x="336702" y="339090"/>
                </a:lnTo>
                <a:lnTo>
                  <a:pt x="368325" y="356870"/>
                </a:lnTo>
                <a:lnTo>
                  <a:pt x="390398" y="448309"/>
                </a:lnTo>
                <a:lnTo>
                  <a:pt x="392595" y="449580"/>
                </a:lnTo>
                <a:lnTo>
                  <a:pt x="398741" y="449580"/>
                </a:lnTo>
                <a:lnTo>
                  <a:pt x="400418" y="447040"/>
                </a:lnTo>
                <a:lnTo>
                  <a:pt x="380542" y="364490"/>
                </a:lnTo>
                <a:lnTo>
                  <a:pt x="401110" y="364490"/>
                </a:lnTo>
                <a:lnTo>
                  <a:pt x="385648" y="355600"/>
                </a:lnTo>
                <a:lnTo>
                  <a:pt x="412110" y="347980"/>
                </a:lnTo>
                <a:lnTo>
                  <a:pt x="373430" y="347980"/>
                </a:lnTo>
                <a:lnTo>
                  <a:pt x="357619" y="339090"/>
                </a:lnTo>
                <a:close/>
              </a:path>
              <a:path w="479425" h="552450">
                <a:moveTo>
                  <a:pt x="152947" y="339090"/>
                </a:moveTo>
                <a:lnTo>
                  <a:pt x="142570" y="339090"/>
                </a:lnTo>
                <a:lnTo>
                  <a:pt x="122682" y="421640"/>
                </a:lnTo>
                <a:lnTo>
                  <a:pt x="124371" y="424180"/>
                </a:lnTo>
                <a:lnTo>
                  <a:pt x="130543" y="424180"/>
                </a:lnTo>
                <a:lnTo>
                  <a:pt x="132702" y="422909"/>
                </a:lnTo>
                <a:lnTo>
                  <a:pt x="152947" y="339090"/>
                </a:lnTo>
                <a:close/>
              </a:path>
              <a:path w="479425" h="552450">
                <a:moveTo>
                  <a:pt x="313778" y="313690"/>
                </a:moveTo>
                <a:lnTo>
                  <a:pt x="292862" y="313690"/>
                </a:lnTo>
                <a:lnTo>
                  <a:pt x="324485" y="331470"/>
                </a:lnTo>
                <a:lnTo>
                  <a:pt x="346557" y="422909"/>
                </a:lnTo>
                <a:lnTo>
                  <a:pt x="348754" y="424180"/>
                </a:lnTo>
                <a:lnTo>
                  <a:pt x="354901" y="424180"/>
                </a:lnTo>
                <a:lnTo>
                  <a:pt x="356577" y="421640"/>
                </a:lnTo>
                <a:lnTo>
                  <a:pt x="336702" y="339090"/>
                </a:lnTo>
                <a:lnTo>
                  <a:pt x="357619" y="339090"/>
                </a:lnTo>
                <a:lnTo>
                  <a:pt x="341807" y="330200"/>
                </a:lnTo>
                <a:lnTo>
                  <a:pt x="368270" y="322580"/>
                </a:lnTo>
                <a:lnTo>
                  <a:pt x="329590" y="322580"/>
                </a:lnTo>
                <a:lnTo>
                  <a:pt x="313778" y="313690"/>
                </a:lnTo>
                <a:close/>
              </a:path>
              <a:path w="479425" h="552450">
                <a:moveTo>
                  <a:pt x="17932" y="322580"/>
                </a:moveTo>
                <a:lnTo>
                  <a:pt x="15303" y="322580"/>
                </a:lnTo>
                <a:lnTo>
                  <a:pt x="13347" y="323850"/>
                </a:lnTo>
                <a:lnTo>
                  <a:pt x="12471" y="325120"/>
                </a:lnTo>
                <a:lnTo>
                  <a:pt x="11696" y="327660"/>
                </a:lnTo>
                <a:lnTo>
                  <a:pt x="11849" y="328930"/>
                </a:lnTo>
                <a:lnTo>
                  <a:pt x="13144" y="331470"/>
                </a:lnTo>
                <a:lnTo>
                  <a:pt x="14236" y="332740"/>
                </a:lnTo>
                <a:lnTo>
                  <a:pt x="93624" y="355600"/>
                </a:lnTo>
                <a:lnTo>
                  <a:pt x="850" y="408940"/>
                </a:lnTo>
                <a:lnTo>
                  <a:pt x="0" y="412750"/>
                </a:lnTo>
                <a:lnTo>
                  <a:pt x="2324" y="416559"/>
                </a:lnTo>
                <a:lnTo>
                  <a:pt x="4114" y="417830"/>
                </a:lnTo>
                <a:lnTo>
                  <a:pt x="7620" y="417830"/>
                </a:lnTo>
                <a:lnTo>
                  <a:pt x="98729" y="364490"/>
                </a:lnTo>
                <a:lnTo>
                  <a:pt x="109106" y="364490"/>
                </a:lnTo>
                <a:lnTo>
                  <a:pt x="110947" y="356870"/>
                </a:lnTo>
                <a:lnTo>
                  <a:pt x="126758" y="347980"/>
                </a:lnTo>
                <a:lnTo>
                  <a:pt x="105841" y="347980"/>
                </a:lnTo>
                <a:lnTo>
                  <a:pt x="17932" y="322580"/>
                </a:lnTo>
                <a:close/>
              </a:path>
              <a:path w="479425" h="552450">
                <a:moveTo>
                  <a:pt x="401110" y="364490"/>
                </a:moveTo>
                <a:lnTo>
                  <a:pt x="380542" y="364490"/>
                </a:lnTo>
                <a:lnTo>
                  <a:pt x="471639" y="417830"/>
                </a:lnTo>
                <a:lnTo>
                  <a:pt x="475132" y="417830"/>
                </a:lnTo>
                <a:lnTo>
                  <a:pt x="476935" y="416559"/>
                </a:lnTo>
                <a:lnTo>
                  <a:pt x="479259" y="412750"/>
                </a:lnTo>
                <a:lnTo>
                  <a:pt x="478421" y="408940"/>
                </a:lnTo>
                <a:lnTo>
                  <a:pt x="401110" y="364490"/>
                </a:lnTo>
                <a:close/>
              </a:path>
              <a:path w="479425" h="552450">
                <a:moveTo>
                  <a:pt x="196782" y="313690"/>
                </a:moveTo>
                <a:lnTo>
                  <a:pt x="186397" y="313690"/>
                </a:lnTo>
                <a:lnTo>
                  <a:pt x="166649" y="394970"/>
                </a:lnTo>
                <a:lnTo>
                  <a:pt x="167640" y="397510"/>
                </a:lnTo>
                <a:lnTo>
                  <a:pt x="170370" y="398780"/>
                </a:lnTo>
                <a:lnTo>
                  <a:pt x="174688" y="398780"/>
                </a:lnTo>
                <a:lnTo>
                  <a:pt x="195965" y="378460"/>
                </a:lnTo>
                <a:lnTo>
                  <a:pt x="181203" y="378460"/>
                </a:lnTo>
                <a:lnTo>
                  <a:pt x="196782" y="313690"/>
                </a:lnTo>
                <a:close/>
              </a:path>
              <a:path w="479425" h="552450">
                <a:moveTo>
                  <a:pt x="259394" y="341630"/>
                </a:moveTo>
                <a:lnTo>
                  <a:pt x="244729" y="341630"/>
                </a:lnTo>
                <a:lnTo>
                  <a:pt x="304558" y="398780"/>
                </a:lnTo>
                <a:lnTo>
                  <a:pt x="308902" y="398780"/>
                </a:lnTo>
                <a:lnTo>
                  <a:pt x="311619" y="397510"/>
                </a:lnTo>
                <a:lnTo>
                  <a:pt x="312610" y="394970"/>
                </a:lnTo>
                <a:lnTo>
                  <a:pt x="308599" y="378460"/>
                </a:lnTo>
                <a:lnTo>
                  <a:pt x="298056" y="378460"/>
                </a:lnTo>
                <a:lnTo>
                  <a:pt x="259394" y="341630"/>
                </a:lnTo>
                <a:close/>
              </a:path>
              <a:path w="479425" h="552450">
                <a:moveTo>
                  <a:pt x="244729" y="285750"/>
                </a:moveTo>
                <a:lnTo>
                  <a:pt x="234530" y="285750"/>
                </a:lnTo>
                <a:lnTo>
                  <a:pt x="234530" y="327660"/>
                </a:lnTo>
                <a:lnTo>
                  <a:pt x="181203" y="378460"/>
                </a:lnTo>
                <a:lnTo>
                  <a:pt x="195965" y="378460"/>
                </a:lnTo>
                <a:lnTo>
                  <a:pt x="234530" y="341630"/>
                </a:lnTo>
                <a:lnTo>
                  <a:pt x="259394" y="341630"/>
                </a:lnTo>
                <a:lnTo>
                  <a:pt x="244729" y="327660"/>
                </a:lnTo>
                <a:lnTo>
                  <a:pt x="244729" y="285750"/>
                </a:lnTo>
                <a:close/>
              </a:path>
              <a:path w="479425" h="552450">
                <a:moveTo>
                  <a:pt x="265547" y="285750"/>
                </a:moveTo>
                <a:lnTo>
                  <a:pt x="244729" y="285750"/>
                </a:lnTo>
                <a:lnTo>
                  <a:pt x="280644" y="306070"/>
                </a:lnTo>
                <a:lnTo>
                  <a:pt x="298056" y="378460"/>
                </a:lnTo>
                <a:lnTo>
                  <a:pt x="308599" y="378460"/>
                </a:lnTo>
                <a:lnTo>
                  <a:pt x="292862" y="313690"/>
                </a:lnTo>
                <a:lnTo>
                  <a:pt x="313778" y="313690"/>
                </a:lnTo>
                <a:lnTo>
                  <a:pt x="297967" y="304800"/>
                </a:lnTo>
                <a:lnTo>
                  <a:pt x="323305" y="297180"/>
                </a:lnTo>
                <a:lnTo>
                  <a:pt x="285750" y="297180"/>
                </a:lnTo>
                <a:lnTo>
                  <a:pt x="265547" y="285750"/>
                </a:lnTo>
                <a:close/>
              </a:path>
              <a:path w="479425" h="552450">
                <a:moveTo>
                  <a:pt x="61772" y="297180"/>
                </a:moveTo>
                <a:lnTo>
                  <a:pt x="59131" y="297180"/>
                </a:lnTo>
                <a:lnTo>
                  <a:pt x="57175" y="298450"/>
                </a:lnTo>
                <a:lnTo>
                  <a:pt x="56299" y="299720"/>
                </a:lnTo>
                <a:lnTo>
                  <a:pt x="55537" y="302260"/>
                </a:lnTo>
                <a:lnTo>
                  <a:pt x="55689" y="303530"/>
                </a:lnTo>
                <a:lnTo>
                  <a:pt x="56984" y="306070"/>
                </a:lnTo>
                <a:lnTo>
                  <a:pt x="58077" y="307340"/>
                </a:lnTo>
                <a:lnTo>
                  <a:pt x="137464" y="330200"/>
                </a:lnTo>
                <a:lnTo>
                  <a:pt x="105841" y="347980"/>
                </a:lnTo>
                <a:lnTo>
                  <a:pt x="126758" y="347980"/>
                </a:lnTo>
                <a:lnTo>
                  <a:pt x="142570" y="339090"/>
                </a:lnTo>
                <a:lnTo>
                  <a:pt x="152947" y="339090"/>
                </a:lnTo>
                <a:lnTo>
                  <a:pt x="154787" y="331470"/>
                </a:lnTo>
                <a:lnTo>
                  <a:pt x="170592" y="322580"/>
                </a:lnTo>
                <a:lnTo>
                  <a:pt x="149669" y="322580"/>
                </a:lnTo>
                <a:lnTo>
                  <a:pt x="61772" y="297180"/>
                </a:lnTo>
                <a:close/>
              </a:path>
              <a:path w="479425" h="552450">
                <a:moveTo>
                  <a:pt x="463969" y="322580"/>
                </a:moveTo>
                <a:lnTo>
                  <a:pt x="460857" y="322580"/>
                </a:lnTo>
                <a:lnTo>
                  <a:pt x="373430" y="347980"/>
                </a:lnTo>
                <a:lnTo>
                  <a:pt x="412110" y="347980"/>
                </a:lnTo>
                <a:lnTo>
                  <a:pt x="465035" y="332740"/>
                </a:lnTo>
                <a:lnTo>
                  <a:pt x="466115" y="331470"/>
                </a:lnTo>
                <a:lnTo>
                  <a:pt x="467423" y="328930"/>
                </a:lnTo>
                <a:lnTo>
                  <a:pt x="467563" y="327660"/>
                </a:lnTo>
                <a:lnTo>
                  <a:pt x="466801" y="325120"/>
                </a:lnTo>
                <a:lnTo>
                  <a:pt x="465924" y="323850"/>
                </a:lnTo>
                <a:lnTo>
                  <a:pt x="463969" y="322580"/>
                </a:lnTo>
                <a:close/>
              </a:path>
              <a:path w="479425" h="552450">
                <a:moveTo>
                  <a:pt x="170586" y="231140"/>
                </a:moveTo>
                <a:lnTo>
                  <a:pt x="149669" y="231140"/>
                </a:lnTo>
                <a:lnTo>
                  <a:pt x="181292" y="248920"/>
                </a:lnTo>
                <a:lnTo>
                  <a:pt x="101053" y="273050"/>
                </a:lnTo>
                <a:lnTo>
                  <a:pt x="99542" y="274320"/>
                </a:lnTo>
                <a:lnTo>
                  <a:pt x="99542" y="279400"/>
                </a:lnTo>
                <a:lnTo>
                  <a:pt x="101053" y="280670"/>
                </a:lnTo>
                <a:lnTo>
                  <a:pt x="181292" y="304800"/>
                </a:lnTo>
                <a:lnTo>
                  <a:pt x="149669" y="322580"/>
                </a:lnTo>
                <a:lnTo>
                  <a:pt x="170592" y="322580"/>
                </a:lnTo>
                <a:lnTo>
                  <a:pt x="186397" y="313690"/>
                </a:lnTo>
                <a:lnTo>
                  <a:pt x="196782" y="313690"/>
                </a:lnTo>
                <a:lnTo>
                  <a:pt x="198615" y="306070"/>
                </a:lnTo>
                <a:lnTo>
                  <a:pt x="214328" y="297180"/>
                </a:lnTo>
                <a:lnTo>
                  <a:pt x="193509" y="297180"/>
                </a:lnTo>
                <a:lnTo>
                  <a:pt x="122783" y="276860"/>
                </a:lnTo>
                <a:lnTo>
                  <a:pt x="193509" y="256540"/>
                </a:lnTo>
                <a:lnTo>
                  <a:pt x="214328" y="256540"/>
                </a:lnTo>
                <a:lnTo>
                  <a:pt x="198615" y="247650"/>
                </a:lnTo>
                <a:lnTo>
                  <a:pt x="196782" y="240029"/>
                </a:lnTo>
                <a:lnTo>
                  <a:pt x="186397" y="240029"/>
                </a:lnTo>
                <a:lnTo>
                  <a:pt x="170586" y="231140"/>
                </a:lnTo>
                <a:close/>
              </a:path>
              <a:path w="479425" h="552450">
                <a:moveTo>
                  <a:pt x="420662" y="297180"/>
                </a:moveTo>
                <a:lnTo>
                  <a:pt x="417499" y="297180"/>
                </a:lnTo>
                <a:lnTo>
                  <a:pt x="329590" y="322580"/>
                </a:lnTo>
                <a:lnTo>
                  <a:pt x="368270" y="322580"/>
                </a:lnTo>
                <a:lnTo>
                  <a:pt x="421195" y="307340"/>
                </a:lnTo>
                <a:lnTo>
                  <a:pt x="422275" y="306070"/>
                </a:lnTo>
                <a:lnTo>
                  <a:pt x="423583" y="303530"/>
                </a:lnTo>
                <a:lnTo>
                  <a:pt x="423735" y="302260"/>
                </a:lnTo>
                <a:lnTo>
                  <a:pt x="422706" y="298450"/>
                </a:lnTo>
                <a:lnTo>
                  <a:pt x="420662" y="297180"/>
                </a:lnTo>
                <a:close/>
              </a:path>
              <a:path w="479425" h="552450">
                <a:moveTo>
                  <a:pt x="214328" y="256540"/>
                </a:moveTo>
                <a:lnTo>
                  <a:pt x="193509" y="256540"/>
                </a:lnTo>
                <a:lnTo>
                  <a:pt x="229425" y="276860"/>
                </a:lnTo>
                <a:lnTo>
                  <a:pt x="193509" y="297180"/>
                </a:lnTo>
                <a:lnTo>
                  <a:pt x="214328" y="297180"/>
                </a:lnTo>
                <a:lnTo>
                  <a:pt x="234530" y="285750"/>
                </a:lnTo>
                <a:lnTo>
                  <a:pt x="265547" y="285750"/>
                </a:lnTo>
                <a:lnTo>
                  <a:pt x="249834" y="276860"/>
                </a:lnTo>
                <a:lnTo>
                  <a:pt x="265547" y="267970"/>
                </a:lnTo>
                <a:lnTo>
                  <a:pt x="234530" y="267970"/>
                </a:lnTo>
                <a:lnTo>
                  <a:pt x="214328" y="256540"/>
                </a:lnTo>
                <a:close/>
              </a:path>
              <a:path w="479425" h="552450">
                <a:moveTo>
                  <a:pt x="323305" y="256540"/>
                </a:moveTo>
                <a:lnTo>
                  <a:pt x="285750" y="256540"/>
                </a:lnTo>
                <a:lnTo>
                  <a:pt x="356476" y="276860"/>
                </a:lnTo>
                <a:lnTo>
                  <a:pt x="285750" y="297180"/>
                </a:lnTo>
                <a:lnTo>
                  <a:pt x="323305" y="297180"/>
                </a:lnTo>
                <a:lnTo>
                  <a:pt x="378206" y="280670"/>
                </a:lnTo>
                <a:lnTo>
                  <a:pt x="379717" y="279400"/>
                </a:lnTo>
                <a:lnTo>
                  <a:pt x="379717" y="274320"/>
                </a:lnTo>
                <a:lnTo>
                  <a:pt x="378206" y="273050"/>
                </a:lnTo>
                <a:lnTo>
                  <a:pt x="323305" y="256540"/>
                </a:lnTo>
                <a:close/>
              </a:path>
              <a:path w="479425" h="552450">
                <a:moveTo>
                  <a:pt x="195965" y="175260"/>
                </a:moveTo>
                <a:lnTo>
                  <a:pt x="181203" y="175260"/>
                </a:lnTo>
                <a:lnTo>
                  <a:pt x="234530" y="226060"/>
                </a:lnTo>
                <a:lnTo>
                  <a:pt x="234530" y="267970"/>
                </a:lnTo>
                <a:lnTo>
                  <a:pt x="244729" y="267970"/>
                </a:lnTo>
                <a:lnTo>
                  <a:pt x="244729" y="226060"/>
                </a:lnTo>
                <a:lnTo>
                  <a:pt x="259394" y="212090"/>
                </a:lnTo>
                <a:lnTo>
                  <a:pt x="234530" y="212090"/>
                </a:lnTo>
                <a:lnTo>
                  <a:pt x="195965" y="175260"/>
                </a:lnTo>
                <a:close/>
              </a:path>
              <a:path w="479425" h="552450">
                <a:moveTo>
                  <a:pt x="308599" y="175260"/>
                </a:moveTo>
                <a:lnTo>
                  <a:pt x="298056" y="175260"/>
                </a:lnTo>
                <a:lnTo>
                  <a:pt x="280644" y="247650"/>
                </a:lnTo>
                <a:lnTo>
                  <a:pt x="244729" y="267970"/>
                </a:lnTo>
                <a:lnTo>
                  <a:pt x="265547" y="267970"/>
                </a:lnTo>
                <a:lnTo>
                  <a:pt x="285750" y="256540"/>
                </a:lnTo>
                <a:lnTo>
                  <a:pt x="323305" y="256540"/>
                </a:lnTo>
                <a:lnTo>
                  <a:pt x="297967" y="248920"/>
                </a:lnTo>
                <a:lnTo>
                  <a:pt x="313785" y="240029"/>
                </a:lnTo>
                <a:lnTo>
                  <a:pt x="292862" y="240029"/>
                </a:lnTo>
                <a:lnTo>
                  <a:pt x="308599" y="175260"/>
                </a:lnTo>
                <a:close/>
              </a:path>
              <a:path w="479425" h="552450">
                <a:moveTo>
                  <a:pt x="126746" y="205740"/>
                </a:moveTo>
                <a:lnTo>
                  <a:pt x="105829" y="205740"/>
                </a:lnTo>
                <a:lnTo>
                  <a:pt x="137452" y="223520"/>
                </a:lnTo>
                <a:lnTo>
                  <a:pt x="58064" y="246379"/>
                </a:lnTo>
                <a:lnTo>
                  <a:pt x="56984" y="247650"/>
                </a:lnTo>
                <a:lnTo>
                  <a:pt x="55676" y="250190"/>
                </a:lnTo>
                <a:lnTo>
                  <a:pt x="55524" y="251460"/>
                </a:lnTo>
                <a:lnTo>
                  <a:pt x="56540" y="255270"/>
                </a:lnTo>
                <a:lnTo>
                  <a:pt x="58635" y="256540"/>
                </a:lnTo>
                <a:lnTo>
                  <a:pt x="61785" y="256540"/>
                </a:lnTo>
                <a:lnTo>
                  <a:pt x="149669" y="231140"/>
                </a:lnTo>
                <a:lnTo>
                  <a:pt x="170586" y="231140"/>
                </a:lnTo>
                <a:lnTo>
                  <a:pt x="154774" y="222250"/>
                </a:lnTo>
                <a:lnTo>
                  <a:pt x="152928" y="214629"/>
                </a:lnTo>
                <a:lnTo>
                  <a:pt x="142557" y="214629"/>
                </a:lnTo>
                <a:lnTo>
                  <a:pt x="126746" y="205740"/>
                </a:lnTo>
                <a:close/>
              </a:path>
              <a:path w="479425" h="552450">
                <a:moveTo>
                  <a:pt x="368274" y="231140"/>
                </a:moveTo>
                <a:lnTo>
                  <a:pt x="329603" y="231140"/>
                </a:lnTo>
                <a:lnTo>
                  <a:pt x="417487" y="256540"/>
                </a:lnTo>
                <a:lnTo>
                  <a:pt x="420649" y="256540"/>
                </a:lnTo>
                <a:lnTo>
                  <a:pt x="422719" y="255270"/>
                </a:lnTo>
                <a:lnTo>
                  <a:pt x="423748" y="251460"/>
                </a:lnTo>
                <a:lnTo>
                  <a:pt x="423595" y="250190"/>
                </a:lnTo>
                <a:lnTo>
                  <a:pt x="422287" y="247650"/>
                </a:lnTo>
                <a:lnTo>
                  <a:pt x="421208" y="246379"/>
                </a:lnTo>
                <a:lnTo>
                  <a:pt x="368274" y="231140"/>
                </a:lnTo>
                <a:close/>
              </a:path>
              <a:path w="479425" h="552450">
                <a:moveTo>
                  <a:pt x="174688" y="154940"/>
                </a:moveTo>
                <a:lnTo>
                  <a:pt x="170370" y="154940"/>
                </a:lnTo>
                <a:lnTo>
                  <a:pt x="167640" y="156210"/>
                </a:lnTo>
                <a:lnTo>
                  <a:pt x="166649" y="158750"/>
                </a:lnTo>
                <a:lnTo>
                  <a:pt x="186397" y="240029"/>
                </a:lnTo>
                <a:lnTo>
                  <a:pt x="196782" y="240029"/>
                </a:lnTo>
                <a:lnTo>
                  <a:pt x="181203" y="175260"/>
                </a:lnTo>
                <a:lnTo>
                  <a:pt x="195965" y="175260"/>
                </a:lnTo>
                <a:lnTo>
                  <a:pt x="174688" y="154940"/>
                </a:lnTo>
                <a:close/>
              </a:path>
              <a:path w="479425" h="552450">
                <a:moveTo>
                  <a:pt x="351358" y="128270"/>
                </a:moveTo>
                <a:lnTo>
                  <a:pt x="350024" y="128270"/>
                </a:lnTo>
                <a:lnTo>
                  <a:pt x="349135" y="129540"/>
                </a:lnTo>
                <a:lnTo>
                  <a:pt x="347154" y="130809"/>
                </a:lnTo>
                <a:lnTo>
                  <a:pt x="346341" y="132079"/>
                </a:lnTo>
                <a:lnTo>
                  <a:pt x="324497" y="222250"/>
                </a:lnTo>
                <a:lnTo>
                  <a:pt x="292862" y="240029"/>
                </a:lnTo>
                <a:lnTo>
                  <a:pt x="313785" y="240029"/>
                </a:lnTo>
                <a:lnTo>
                  <a:pt x="329603" y="231140"/>
                </a:lnTo>
                <a:lnTo>
                  <a:pt x="368274" y="231140"/>
                </a:lnTo>
                <a:lnTo>
                  <a:pt x="341807" y="223520"/>
                </a:lnTo>
                <a:lnTo>
                  <a:pt x="357619" y="214629"/>
                </a:lnTo>
                <a:lnTo>
                  <a:pt x="336715" y="214629"/>
                </a:lnTo>
                <a:lnTo>
                  <a:pt x="356247" y="133350"/>
                </a:lnTo>
                <a:lnTo>
                  <a:pt x="356044" y="132079"/>
                </a:lnTo>
                <a:lnTo>
                  <a:pt x="354622" y="129540"/>
                </a:lnTo>
                <a:lnTo>
                  <a:pt x="351777" y="129540"/>
                </a:lnTo>
                <a:lnTo>
                  <a:pt x="351358" y="128270"/>
                </a:lnTo>
                <a:close/>
              </a:path>
              <a:path w="479425" h="552450">
                <a:moveTo>
                  <a:pt x="7594" y="135890"/>
                </a:moveTo>
                <a:lnTo>
                  <a:pt x="4940" y="135890"/>
                </a:lnTo>
                <a:lnTo>
                  <a:pt x="3187" y="137159"/>
                </a:lnTo>
                <a:lnTo>
                  <a:pt x="2095" y="137159"/>
                </a:lnTo>
                <a:lnTo>
                  <a:pt x="12" y="140970"/>
                </a:lnTo>
                <a:lnTo>
                  <a:pt x="850" y="144779"/>
                </a:lnTo>
                <a:lnTo>
                  <a:pt x="93611" y="198120"/>
                </a:lnTo>
                <a:lnTo>
                  <a:pt x="14224" y="220979"/>
                </a:lnTo>
                <a:lnTo>
                  <a:pt x="13144" y="222250"/>
                </a:lnTo>
                <a:lnTo>
                  <a:pt x="11836" y="224790"/>
                </a:lnTo>
                <a:lnTo>
                  <a:pt x="11684" y="226060"/>
                </a:lnTo>
                <a:lnTo>
                  <a:pt x="12712" y="229870"/>
                </a:lnTo>
                <a:lnTo>
                  <a:pt x="14846" y="231140"/>
                </a:lnTo>
                <a:lnTo>
                  <a:pt x="17957" y="231140"/>
                </a:lnTo>
                <a:lnTo>
                  <a:pt x="105829" y="205740"/>
                </a:lnTo>
                <a:lnTo>
                  <a:pt x="126746" y="205740"/>
                </a:lnTo>
                <a:lnTo>
                  <a:pt x="110934" y="196850"/>
                </a:lnTo>
                <a:lnTo>
                  <a:pt x="109114" y="189229"/>
                </a:lnTo>
                <a:lnTo>
                  <a:pt x="98717" y="189229"/>
                </a:lnTo>
                <a:lnTo>
                  <a:pt x="7594" y="135890"/>
                </a:lnTo>
                <a:close/>
              </a:path>
              <a:path w="479425" h="552450">
                <a:moveTo>
                  <a:pt x="412115" y="205740"/>
                </a:moveTo>
                <a:lnTo>
                  <a:pt x="373430" y="205740"/>
                </a:lnTo>
                <a:lnTo>
                  <a:pt x="461327" y="231140"/>
                </a:lnTo>
                <a:lnTo>
                  <a:pt x="464464" y="231140"/>
                </a:lnTo>
                <a:lnTo>
                  <a:pt x="466559" y="229870"/>
                </a:lnTo>
                <a:lnTo>
                  <a:pt x="467588" y="226060"/>
                </a:lnTo>
                <a:lnTo>
                  <a:pt x="467436" y="224790"/>
                </a:lnTo>
                <a:lnTo>
                  <a:pt x="466128" y="222250"/>
                </a:lnTo>
                <a:lnTo>
                  <a:pt x="465048" y="220979"/>
                </a:lnTo>
                <a:lnTo>
                  <a:pt x="412115" y="205740"/>
                </a:lnTo>
                <a:close/>
              </a:path>
              <a:path w="479425" h="552450">
                <a:moveTo>
                  <a:pt x="129235" y="128270"/>
                </a:moveTo>
                <a:lnTo>
                  <a:pt x="127914" y="128270"/>
                </a:lnTo>
                <a:lnTo>
                  <a:pt x="127495" y="129540"/>
                </a:lnTo>
                <a:lnTo>
                  <a:pt x="124650" y="129540"/>
                </a:lnTo>
                <a:lnTo>
                  <a:pt x="123228" y="132079"/>
                </a:lnTo>
                <a:lnTo>
                  <a:pt x="123012" y="133350"/>
                </a:lnTo>
                <a:lnTo>
                  <a:pt x="142557" y="214629"/>
                </a:lnTo>
                <a:lnTo>
                  <a:pt x="152928" y="214629"/>
                </a:lnTo>
                <a:lnTo>
                  <a:pt x="132930" y="132079"/>
                </a:lnTo>
                <a:lnTo>
                  <a:pt x="132105" y="130809"/>
                </a:lnTo>
                <a:lnTo>
                  <a:pt x="130124" y="129540"/>
                </a:lnTo>
                <a:lnTo>
                  <a:pt x="129235" y="128270"/>
                </a:lnTo>
                <a:close/>
              </a:path>
              <a:path w="479425" h="552450">
                <a:moveTo>
                  <a:pt x="395617" y="102870"/>
                </a:moveTo>
                <a:lnTo>
                  <a:pt x="393877" y="102870"/>
                </a:lnTo>
                <a:lnTo>
                  <a:pt x="392988" y="104140"/>
                </a:lnTo>
                <a:lnTo>
                  <a:pt x="391007" y="105409"/>
                </a:lnTo>
                <a:lnTo>
                  <a:pt x="390182" y="105409"/>
                </a:lnTo>
                <a:lnTo>
                  <a:pt x="368338" y="196850"/>
                </a:lnTo>
                <a:lnTo>
                  <a:pt x="336715" y="214629"/>
                </a:lnTo>
                <a:lnTo>
                  <a:pt x="357619" y="214629"/>
                </a:lnTo>
                <a:lnTo>
                  <a:pt x="373430" y="205740"/>
                </a:lnTo>
                <a:lnTo>
                  <a:pt x="412115" y="205740"/>
                </a:lnTo>
                <a:lnTo>
                  <a:pt x="385648" y="198120"/>
                </a:lnTo>
                <a:lnTo>
                  <a:pt x="401110" y="189229"/>
                </a:lnTo>
                <a:lnTo>
                  <a:pt x="380555" y="189229"/>
                </a:lnTo>
                <a:lnTo>
                  <a:pt x="400088" y="107950"/>
                </a:lnTo>
                <a:lnTo>
                  <a:pt x="399872" y="106679"/>
                </a:lnTo>
                <a:lnTo>
                  <a:pt x="398462" y="104140"/>
                </a:lnTo>
                <a:lnTo>
                  <a:pt x="397344" y="104140"/>
                </a:lnTo>
                <a:lnTo>
                  <a:pt x="395617" y="102870"/>
                </a:lnTo>
                <a:close/>
              </a:path>
              <a:path w="479425" h="552450">
                <a:moveTo>
                  <a:pt x="173405" y="102870"/>
                </a:moveTo>
                <a:lnTo>
                  <a:pt x="170802" y="102870"/>
                </a:lnTo>
                <a:lnTo>
                  <a:pt x="169456" y="104140"/>
                </a:lnTo>
                <a:lnTo>
                  <a:pt x="167513" y="105409"/>
                </a:lnTo>
                <a:lnTo>
                  <a:pt x="167005" y="107950"/>
                </a:lnTo>
                <a:lnTo>
                  <a:pt x="167068" y="110490"/>
                </a:lnTo>
                <a:lnTo>
                  <a:pt x="167627" y="111759"/>
                </a:lnTo>
                <a:lnTo>
                  <a:pt x="234530" y="175260"/>
                </a:lnTo>
                <a:lnTo>
                  <a:pt x="234530" y="212090"/>
                </a:lnTo>
                <a:lnTo>
                  <a:pt x="244729" y="212090"/>
                </a:lnTo>
                <a:lnTo>
                  <a:pt x="244729" y="175260"/>
                </a:lnTo>
                <a:lnTo>
                  <a:pt x="259386" y="161290"/>
                </a:lnTo>
                <a:lnTo>
                  <a:pt x="234530" y="161290"/>
                </a:lnTo>
                <a:lnTo>
                  <a:pt x="174675" y="104140"/>
                </a:lnTo>
                <a:lnTo>
                  <a:pt x="173405" y="102870"/>
                </a:lnTo>
                <a:close/>
              </a:path>
              <a:path w="479425" h="552450">
                <a:moveTo>
                  <a:pt x="307987" y="153670"/>
                </a:moveTo>
                <a:lnTo>
                  <a:pt x="305841" y="153670"/>
                </a:lnTo>
                <a:lnTo>
                  <a:pt x="304584" y="154940"/>
                </a:lnTo>
                <a:lnTo>
                  <a:pt x="244729" y="212090"/>
                </a:lnTo>
                <a:lnTo>
                  <a:pt x="259394" y="212090"/>
                </a:lnTo>
                <a:lnTo>
                  <a:pt x="298056" y="175260"/>
                </a:lnTo>
                <a:lnTo>
                  <a:pt x="308599" y="175260"/>
                </a:lnTo>
                <a:lnTo>
                  <a:pt x="312610" y="158750"/>
                </a:lnTo>
                <a:lnTo>
                  <a:pt x="311619" y="156210"/>
                </a:lnTo>
                <a:lnTo>
                  <a:pt x="308864" y="154940"/>
                </a:lnTo>
                <a:lnTo>
                  <a:pt x="307987" y="153670"/>
                </a:lnTo>
                <a:close/>
              </a:path>
              <a:path w="479425" h="552450">
                <a:moveTo>
                  <a:pt x="85394" y="102870"/>
                </a:moveTo>
                <a:lnTo>
                  <a:pt x="83667" y="102870"/>
                </a:lnTo>
                <a:lnTo>
                  <a:pt x="80530" y="104140"/>
                </a:lnTo>
                <a:lnTo>
                  <a:pt x="78841" y="106679"/>
                </a:lnTo>
                <a:lnTo>
                  <a:pt x="98717" y="189229"/>
                </a:lnTo>
                <a:lnTo>
                  <a:pt x="109114" y="189229"/>
                </a:lnTo>
                <a:lnTo>
                  <a:pt x="89090" y="105409"/>
                </a:lnTo>
                <a:lnTo>
                  <a:pt x="88265" y="105409"/>
                </a:lnTo>
                <a:lnTo>
                  <a:pt x="86296" y="104140"/>
                </a:lnTo>
                <a:lnTo>
                  <a:pt x="85394" y="102870"/>
                </a:lnTo>
                <a:close/>
              </a:path>
              <a:path w="479425" h="552450">
                <a:moveTo>
                  <a:pt x="475183" y="135890"/>
                </a:moveTo>
                <a:lnTo>
                  <a:pt x="471690" y="135890"/>
                </a:lnTo>
                <a:lnTo>
                  <a:pt x="380555" y="189229"/>
                </a:lnTo>
                <a:lnTo>
                  <a:pt x="401110" y="189229"/>
                </a:lnTo>
                <a:lnTo>
                  <a:pt x="478421" y="144779"/>
                </a:lnTo>
                <a:lnTo>
                  <a:pt x="479259" y="140970"/>
                </a:lnTo>
                <a:lnTo>
                  <a:pt x="476910" y="137159"/>
                </a:lnTo>
                <a:lnTo>
                  <a:pt x="475183" y="135890"/>
                </a:lnTo>
                <a:close/>
              </a:path>
              <a:path w="479425" h="552450">
                <a:moveTo>
                  <a:pt x="173405" y="52070"/>
                </a:moveTo>
                <a:lnTo>
                  <a:pt x="170802" y="52070"/>
                </a:lnTo>
                <a:lnTo>
                  <a:pt x="169456" y="53340"/>
                </a:lnTo>
                <a:lnTo>
                  <a:pt x="167513" y="54609"/>
                </a:lnTo>
                <a:lnTo>
                  <a:pt x="167005" y="55879"/>
                </a:lnTo>
                <a:lnTo>
                  <a:pt x="167068" y="59690"/>
                </a:lnTo>
                <a:lnTo>
                  <a:pt x="167627" y="60959"/>
                </a:lnTo>
                <a:lnTo>
                  <a:pt x="234530" y="124459"/>
                </a:lnTo>
                <a:lnTo>
                  <a:pt x="234530" y="161290"/>
                </a:lnTo>
                <a:lnTo>
                  <a:pt x="244729" y="161290"/>
                </a:lnTo>
                <a:lnTo>
                  <a:pt x="244729" y="124459"/>
                </a:lnTo>
                <a:lnTo>
                  <a:pt x="259386" y="110490"/>
                </a:lnTo>
                <a:lnTo>
                  <a:pt x="234530" y="110490"/>
                </a:lnTo>
                <a:lnTo>
                  <a:pt x="174675" y="53340"/>
                </a:lnTo>
                <a:lnTo>
                  <a:pt x="173405" y="52070"/>
                </a:lnTo>
                <a:close/>
              </a:path>
              <a:path w="479425" h="552450">
                <a:moveTo>
                  <a:pt x="308610" y="102870"/>
                </a:moveTo>
                <a:lnTo>
                  <a:pt x="305612" y="102870"/>
                </a:lnTo>
                <a:lnTo>
                  <a:pt x="304507" y="104140"/>
                </a:lnTo>
                <a:lnTo>
                  <a:pt x="244729" y="161290"/>
                </a:lnTo>
                <a:lnTo>
                  <a:pt x="259386" y="161290"/>
                </a:lnTo>
                <a:lnTo>
                  <a:pt x="312686" y="110490"/>
                </a:lnTo>
                <a:lnTo>
                  <a:pt x="312762" y="106679"/>
                </a:lnTo>
                <a:lnTo>
                  <a:pt x="309880" y="104140"/>
                </a:lnTo>
                <a:lnTo>
                  <a:pt x="308610" y="102870"/>
                </a:lnTo>
                <a:close/>
              </a:path>
              <a:path w="479425" h="552450">
                <a:moveTo>
                  <a:pt x="242443" y="0"/>
                </a:moveTo>
                <a:lnTo>
                  <a:pt x="236816" y="0"/>
                </a:lnTo>
                <a:lnTo>
                  <a:pt x="234530" y="2540"/>
                </a:lnTo>
                <a:lnTo>
                  <a:pt x="234530" y="110490"/>
                </a:lnTo>
                <a:lnTo>
                  <a:pt x="244729" y="110490"/>
                </a:lnTo>
                <a:lnTo>
                  <a:pt x="244729" y="2540"/>
                </a:lnTo>
                <a:lnTo>
                  <a:pt x="242443" y="0"/>
                </a:lnTo>
                <a:close/>
              </a:path>
              <a:path w="479425" h="552450">
                <a:moveTo>
                  <a:pt x="308610" y="52070"/>
                </a:moveTo>
                <a:lnTo>
                  <a:pt x="305752" y="52070"/>
                </a:lnTo>
                <a:lnTo>
                  <a:pt x="304558" y="53340"/>
                </a:lnTo>
                <a:lnTo>
                  <a:pt x="244729" y="110490"/>
                </a:lnTo>
                <a:lnTo>
                  <a:pt x="259386" y="110490"/>
                </a:lnTo>
                <a:lnTo>
                  <a:pt x="312686" y="59690"/>
                </a:lnTo>
                <a:lnTo>
                  <a:pt x="312762" y="55879"/>
                </a:lnTo>
                <a:lnTo>
                  <a:pt x="309880" y="53340"/>
                </a:lnTo>
                <a:lnTo>
                  <a:pt x="308610" y="52070"/>
                </a:lnTo>
                <a:close/>
              </a:path>
            </a:pathLst>
          </a:custGeom>
          <a:solidFill>
            <a:srgbClr val="A8B5BC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6" name="object 16"/>
          <p:cNvSpPr/>
          <p:nvPr/>
        </p:nvSpPr>
        <p:spPr>
          <a:xfrm>
            <a:off x="9920422" y="4484322"/>
            <a:ext cx="526198" cy="606348"/>
          </a:xfrm>
          <a:custGeom>
            <a:avLst/>
            <a:gdLst/>
            <a:ahLst/>
            <a:cxnLst/>
            <a:rect l="l" t="t" r="r" b="b"/>
            <a:pathLst>
              <a:path w="479425" h="552450">
                <a:moveTo>
                  <a:pt x="244741" y="443229"/>
                </a:moveTo>
                <a:lnTo>
                  <a:pt x="234530" y="443229"/>
                </a:lnTo>
                <a:lnTo>
                  <a:pt x="234530" y="551179"/>
                </a:lnTo>
                <a:lnTo>
                  <a:pt x="236816" y="552449"/>
                </a:lnTo>
                <a:lnTo>
                  <a:pt x="242443" y="552449"/>
                </a:lnTo>
                <a:lnTo>
                  <a:pt x="244741" y="551179"/>
                </a:lnTo>
                <a:lnTo>
                  <a:pt x="244741" y="443229"/>
                </a:lnTo>
                <a:close/>
              </a:path>
              <a:path w="479425" h="552450">
                <a:moveTo>
                  <a:pt x="244741" y="392429"/>
                </a:moveTo>
                <a:lnTo>
                  <a:pt x="234530" y="392429"/>
                </a:lnTo>
                <a:lnTo>
                  <a:pt x="234530" y="429259"/>
                </a:lnTo>
                <a:lnTo>
                  <a:pt x="166585" y="494029"/>
                </a:lnTo>
                <a:lnTo>
                  <a:pt x="166509" y="497839"/>
                </a:lnTo>
                <a:lnTo>
                  <a:pt x="169443" y="500379"/>
                </a:lnTo>
                <a:lnTo>
                  <a:pt x="170789" y="501649"/>
                </a:lnTo>
                <a:lnTo>
                  <a:pt x="173405" y="501649"/>
                </a:lnTo>
                <a:lnTo>
                  <a:pt x="174675" y="500379"/>
                </a:lnTo>
                <a:lnTo>
                  <a:pt x="234530" y="443229"/>
                </a:lnTo>
                <a:lnTo>
                  <a:pt x="259396" y="443229"/>
                </a:lnTo>
                <a:lnTo>
                  <a:pt x="244741" y="429259"/>
                </a:lnTo>
                <a:lnTo>
                  <a:pt x="244741" y="392429"/>
                </a:lnTo>
                <a:close/>
              </a:path>
              <a:path w="479425" h="552450">
                <a:moveTo>
                  <a:pt x="259396" y="443229"/>
                </a:moveTo>
                <a:lnTo>
                  <a:pt x="244741" y="443229"/>
                </a:lnTo>
                <a:lnTo>
                  <a:pt x="304558" y="500379"/>
                </a:lnTo>
                <a:lnTo>
                  <a:pt x="309854" y="500379"/>
                </a:lnTo>
                <a:lnTo>
                  <a:pt x="312762" y="497839"/>
                </a:lnTo>
                <a:lnTo>
                  <a:pt x="312686" y="494029"/>
                </a:lnTo>
                <a:lnTo>
                  <a:pt x="259396" y="443229"/>
                </a:lnTo>
                <a:close/>
              </a:path>
              <a:path w="479425" h="552450">
                <a:moveTo>
                  <a:pt x="109106" y="364489"/>
                </a:moveTo>
                <a:lnTo>
                  <a:pt x="98729" y="364489"/>
                </a:lnTo>
                <a:lnTo>
                  <a:pt x="78841" y="447039"/>
                </a:lnTo>
                <a:lnTo>
                  <a:pt x="80530" y="449579"/>
                </a:lnTo>
                <a:lnTo>
                  <a:pt x="86702" y="449579"/>
                </a:lnTo>
                <a:lnTo>
                  <a:pt x="88861" y="448309"/>
                </a:lnTo>
                <a:lnTo>
                  <a:pt x="109106" y="364489"/>
                </a:lnTo>
                <a:close/>
              </a:path>
              <a:path w="479425" h="552450">
                <a:moveTo>
                  <a:pt x="244741" y="341629"/>
                </a:moveTo>
                <a:lnTo>
                  <a:pt x="234530" y="341629"/>
                </a:lnTo>
                <a:lnTo>
                  <a:pt x="234530" y="378459"/>
                </a:lnTo>
                <a:lnTo>
                  <a:pt x="167627" y="441959"/>
                </a:lnTo>
                <a:lnTo>
                  <a:pt x="167068" y="443229"/>
                </a:lnTo>
                <a:lnTo>
                  <a:pt x="167005" y="445769"/>
                </a:lnTo>
                <a:lnTo>
                  <a:pt x="167513" y="447039"/>
                </a:lnTo>
                <a:lnTo>
                  <a:pt x="169443" y="449579"/>
                </a:lnTo>
                <a:lnTo>
                  <a:pt x="174675" y="449579"/>
                </a:lnTo>
                <a:lnTo>
                  <a:pt x="234530" y="392429"/>
                </a:lnTo>
                <a:lnTo>
                  <a:pt x="259396" y="392429"/>
                </a:lnTo>
                <a:lnTo>
                  <a:pt x="244741" y="378459"/>
                </a:lnTo>
                <a:lnTo>
                  <a:pt x="244741" y="341629"/>
                </a:lnTo>
                <a:close/>
              </a:path>
              <a:path w="479425" h="552450">
                <a:moveTo>
                  <a:pt x="259396" y="392429"/>
                </a:moveTo>
                <a:lnTo>
                  <a:pt x="244741" y="392429"/>
                </a:lnTo>
                <a:lnTo>
                  <a:pt x="304546" y="449579"/>
                </a:lnTo>
                <a:lnTo>
                  <a:pt x="309854" y="449579"/>
                </a:lnTo>
                <a:lnTo>
                  <a:pt x="312762" y="447039"/>
                </a:lnTo>
                <a:lnTo>
                  <a:pt x="312686" y="443229"/>
                </a:lnTo>
                <a:lnTo>
                  <a:pt x="259396" y="392429"/>
                </a:lnTo>
                <a:close/>
              </a:path>
              <a:path w="479425" h="552450">
                <a:moveTo>
                  <a:pt x="357619" y="339089"/>
                </a:moveTo>
                <a:lnTo>
                  <a:pt x="336702" y="339089"/>
                </a:lnTo>
                <a:lnTo>
                  <a:pt x="368325" y="356869"/>
                </a:lnTo>
                <a:lnTo>
                  <a:pt x="390398" y="448309"/>
                </a:lnTo>
                <a:lnTo>
                  <a:pt x="392595" y="449579"/>
                </a:lnTo>
                <a:lnTo>
                  <a:pt x="398741" y="449579"/>
                </a:lnTo>
                <a:lnTo>
                  <a:pt x="400418" y="447039"/>
                </a:lnTo>
                <a:lnTo>
                  <a:pt x="380542" y="364489"/>
                </a:lnTo>
                <a:lnTo>
                  <a:pt x="401110" y="364489"/>
                </a:lnTo>
                <a:lnTo>
                  <a:pt x="385648" y="355599"/>
                </a:lnTo>
                <a:lnTo>
                  <a:pt x="412110" y="347979"/>
                </a:lnTo>
                <a:lnTo>
                  <a:pt x="373430" y="347979"/>
                </a:lnTo>
                <a:lnTo>
                  <a:pt x="357619" y="339089"/>
                </a:lnTo>
                <a:close/>
              </a:path>
              <a:path w="479425" h="552450">
                <a:moveTo>
                  <a:pt x="152947" y="339089"/>
                </a:moveTo>
                <a:lnTo>
                  <a:pt x="142570" y="339089"/>
                </a:lnTo>
                <a:lnTo>
                  <a:pt x="122682" y="421639"/>
                </a:lnTo>
                <a:lnTo>
                  <a:pt x="124371" y="424179"/>
                </a:lnTo>
                <a:lnTo>
                  <a:pt x="130543" y="424179"/>
                </a:lnTo>
                <a:lnTo>
                  <a:pt x="132702" y="422909"/>
                </a:lnTo>
                <a:lnTo>
                  <a:pt x="152947" y="339089"/>
                </a:lnTo>
                <a:close/>
              </a:path>
              <a:path w="479425" h="552450">
                <a:moveTo>
                  <a:pt x="313778" y="313689"/>
                </a:moveTo>
                <a:lnTo>
                  <a:pt x="292862" y="313689"/>
                </a:lnTo>
                <a:lnTo>
                  <a:pt x="324485" y="331469"/>
                </a:lnTo>
                <a:lnTo>
                  <a:pt x="346557" y="422909"/>
                </a:lnTo>
                <a:lnTo>
                  <a:pt x="348754" y="424179"/>
                </a:lnTo>
                <a:lnTo>
                  <a:pt x="354901" y="424179"/>
                </a:lnTo>
                <a:lnTo>
                  <a:pt x="356590" y="421639"/>
                </a:lnTo>
                <a:lnTo>
                  <a:pt x="336702" y="339089"/>
                </a:lnTo>
                <a:lnTo>
                  <a:pt x="357619" y="339089"/>
                </a:lnTo>
                <a:lnTo>
                  <a:pt x="341807" y="330199"/>
                </a:lnTo>
                <a:lnTo>
                  <a:pt x="368270" y="322579"/>
                </a:lnTo>
                <a:lnTo>
                  <a:pt x="329590" y="322579"/>
                </a:lnTo>
                <a:lnTo>
                  <a:pt x="313778" y="313689"/>
                </a:lnTo>
                <a:close/>
              </a:path>
              <a:path w="479425" h="552450">
                <a:moveTo>
                  <a:pt x="17932" y="322579"/>
                </a:moveTo>
                <a:lnTo>
                  <a:pt x="15303" y="322579"/>
                </a:lnTo>
                <a:lnTo>
                  <a:pt x="13347" y="323849"/>
                </a:lnTo>
                <a:lnTo>
                  <a:pt x="12471" y="325119"/>
                </a:lnTo>
                <a:lnTo>
                  <a:pt x="11696" y="327659"/>
                </a:lnTo>
                <a:lnTo>
                  <a:pt x="11849" y="328929"/>
                </a:lnTo>
                <a:lnTo>
                  <a:pt x="13157" y="331469"/>
                </a:lnTo>
                <a:lnTo>
                  <a:pt x="14236" y="332739"/>
                </a:lnTo>
                <a:lnTo>
                  <a:pt x="93624" y="355599"/>
                </a:lnTo>
                <a:lnTo>
                  <a:pt x="850" y="408939"/>
                </a:lnTo>
                <a:lnTo>
                  <a:pt x="0" y="412749"/>
                </a:lnTo>
                <a:lnTo>
                  <a:pt x="2324" y="416559"/>
                </a:lnTo>
                <a:lnTo>
                  <a:pt x="4127" y="417829"/>
                </a:lnTo>
                <a:lnTo>
                  <a:pt x="7620" y="417829"/>
                </a:lnTo>
                <a:lnTo>
                  <a:pt x="98729" y="364489"/>
                </a:lnTo>
                <a:lnTo>
                  <a:pt x="109106" y="364489"/>
                </a:lnTo>
                <a:lnTo>
                  <a:pt x="110947" y="356869"/>
                </a:lnTo>
                <a:lnTo>
                  <a:pt x="126758" y="347979"/>
                </a:lnTo>
                <a:lnTo>
                  <a:pt x="105841" y="347979"/>
                </a:lnTo>
                <a:lnTo>
                  <a:pt x="17932" y="322579"/>
                </a:lnTo>
                <a:close/>
              </a:path>
              <a:path w="479425" h="552450">
                <a:moveTo>
                  <a:pt x="401110" y="364489"/>
                </a:moveTo>
                <a:lnTo>
                  <a:pt x="380542" y="364489"/>
                </a:lnTo>
                <a:lnTo>
                  <a:pt x="471639" y="417829"/>
                </a:lnTo>
                <a:lnTo>
                  <a:pt x="475132" y="417829"/>
                </a:lnTo>
                <a:lnTo>
                  <a:pt x="476935" y="416559"/>
                </a:lnTo>
                <a:lnTo>
                  <a:pt x="479259" y="412749"/>
                </a:lnTo>
                <a:lnTo>
                  <a:pt x="478421" y="408939"/>
                </a:lnTo>
                <a:lnTo>
                  <a:pt x="401110" y="364489"/>
                </a:lnTo>
                <a:close/>
              </a:path>
              <a:path w="479425" h="552450">
                <a:moveTo>
                  <a:pt x="196782" y="313689"/>
                </a:moveTo>
                <a:lnTo>
                  <a:pt x="186397" y="313689"/>
                </a:lnTo>
                <a:lnTo>
                  <a:pt x="166649" y="394969"/>
                </a:lnTo>
                <a:lnTo>
                  <a:pt x="167640" y="397509"/>
                </a:lnTo>
                <a:lnTo>
                  <a:pt x="170370" y="398779"/>
                </a:lnTo>
                <a:lnTo>
                  <a:pt x="174688" y="398779"/>
                </a:lnTo>
                <a:lnTo>
                  <a:pt x="195965" y="378459"/>
                </a:lnTo>
                <a:lnTo>
                  <a:pt x="181203" y="378459"/>
                </a:lnTo>
                <a:lnTo>
                  <a:pt x="196782" y="313689"/>
                </a:lnTo>
                <a:close/>
              </a:path>
              <a:path w="479425" h="552450">
                <a:moveTo>
                  <a:pt x="259403" y="341629"/>
                </a:moveTo>
                <a:lnTo>
                  <a:pt x="244741" y="341629"/>
                </a:lnTo>
                <a:lnTo>
                  <a:pt x="304558" y="398779"/>
                </a:lnTo>
                <a:lnTo>
                  <a:pt x="308902" y="398779"/>
                </a:lnTo>
                <a:lnTo>
                  <a:pt x="311619" y="397509"/>
                </a:lnTo>
                <a:lnTo>
                  <a:pt x="312610" y="394969"/>
                </a:lnTo>
                <a:lnTo>
                  <a:pt x="308599" y="378459"/>
                </a:lnTo>
                <a:lnTo>
                  <a:pt x="298056" y="378459"/>
                </a:lnTo>
                <a:lnTo>
                  <a:pt x="259403" y="341629"/>
                </a:lnTo>
                <a:close/>
              </a:path>
              <a:path w="479425" h="552450">
                <a:moveTo>
                  <a:pt x="244741" y="285749"/>
                </a:moveTo>
                <a:lnTo>
                  <a:pt x="234530" y="285749"/>
                </a:lnTo>
                <a:lnTo>
                  <a:pt x="234530" y="327659"/>
                </a:lnTo>
                <a:lnTo>
                  <a:pt x="181203" y="378459"/>
                </a:lnTo>
                <a:lnTo>
                  <a:pt x="195965" y="378459"/>
                </a:lnTo>
                <a:lnTo>
                  <a:pt x="234530" y="341629"/>
                </a:lnTo>
                <a:lnTo>
                  <a:pt x="259403" y="341629"/>
                </a:lnTo>
                <a:lnTo>
                  <a:pt x="244741" y="327659"/>
                </a:lnTo>
                <a:lnTo>
                  <a:pt x="244741" y="285749"/>
                </a:lnTo>
                <a:close/>
              </a:path>
              <a:path w="479425" h="552450">
                <a:moveTo>
                  <a:pt x="265547" y="285749"/>
                </a:moveTo>
                <a:lnTo>
                  <a:pt x="244741" y="285749"/>
                </a:lnTo>
                <a:lnTo>
                  <a:pt x="280644" y="306069"/>
                </a:lnTo>
                <a:lnTo>
                  <a:pt x="298056" y="378459"/>
                </a:lnTo>
                <a:lnTo>
                  <a:pt x="308599" y="378459"/>
                </a:lnTo>
                <a:lnTo>
                  <a:pt x="292862" y="313689"/>
                </a:lnTo>
                <a:lnTo>
                  <a:pt x="313778" y="313689"/>
                </a:lnTo>
                <a:lnTo>
                  <a:pt x="297967" y="304799"/>
                </a:lnTo>
                <a:lnTo>
                  <a:pt x="323305" y="297179"/>
                </a:lnTo>
                <a:lnTo>
                  <a:pt x="285750" y="297179"/>
                </a:lnTo>
                <a:lnTo>
                  <a:pt x="265547" y="285749"/>
                </a:lnTo>
                <a:close/>
              </a:path>
              <a:path w="479425" h="552450">
                <a:moveTo>
                  <a:pt x="61772" y="297179"/>
                </a:moveTo>
                <a:lnTo>
                  <a:pt x="59131" y="297179"/>
                </a:lnTo>
                <a:lnTo>
                  <a:pt x="57175" y="298449"/>
                </a:lnTo>
                <a:lnTo>
                  <a:pt x="56299" y="299719"/>
                </a:lnTo>
                <a:lnTo>
                  <a:pt x="55537" y="302259"/>
                </a:lnTo>
                <a:lnTo>
                  <a:pt x="55689" y="303529"/>
                </a:lnTo>
                <a:lnTo>
                  <a:pt x="56984" y="306069"/>
                </a:lnTo>
                <a:lnTo>
                  <a:pt x="58077" y="307339"/>
                </a:lnTo>
                <a:lnTo>
                  <a:pt x="137464" y="330199"/>
                </a:lnTo>
                <a:lnTo>
                  <a:pt x="105841" y="347979"/>
                </a:lnTo>
                <a:lnTo>
                  <a:pt x="126758" y="347979"/>
                </a:lnTo>
                <a:lnTo>
                  <a:pt x="142570" y="339089"/>
                </a:lnTo>
                <a:lnTo>
                  <a:pt x="152947" y="339089"/>
                </a:lnTo>
                <a:lnTo>
                  <a:pt x="154787" y="331469"/>
                </a:lnTo>
                <a:lnTo>
                  <a:pt x="170592" y="322579"/>
                </a:lnTo>
                <a:lnTo>
                  <a:pt x="149682" y="322579"/>
                </a:lnTo>
                <a:lnTo>
                  <a:pt x="61772" y="297179"/>
                </a:lnTo>
                <a:close/>
              </a:path>
              <a:path w="479425" h="552450">
                <a:moveTo>
                  <a:pt x="463969" y="322579"/>
                </a:moveTo>
                <a:lnTo>
                  <a:pt x="460857" y="322579"/>
                </a:lnTo>
                <a:lnTo>
                  <a:pt x="373430" y="347979"/>
                </a:lnTo>
                <a:lnTo>
                  <a:pt x="412110" y="347979"/>
                </a:lnTo>
                <a:lnTo>
                  <a:pt x="465035" y="332739"/>
                </a:lnTo>
                <a:lnTo>
                  <a:pt x="466115" y="331469"/>
                </a:lnTo>
                <a:lnTo>
                  <a:pt x="467423" y="328929"/>
                </a:lnTo>
                <a:lnTo>
                  <a:pt x="467575" y="327659"/>
                </a:lnTo>
                <a:lnTo>
                  <a:pt x="466801" y="325119"/>
                </a:lnTo>
                <a:lnTo>
                  <a:pt x="465924" y="323849"/>
                </a:lnTo>
                <a:lnTo>
                  <a:pt x="463969" y="322579"/>
                </a:lnTo>
                <a:close/>
              </a:path>
              <a:path w="479425" h="552450">
                <a:moveTo>
                  <a:pt x="170586" y="231139"/>
                </a:moveTo>
                <a:lnTo>
                  <a:pt x="149669" y="231139"/>
                </a:lnTo>
                <a:lnTo>
                  <a:pt x="181292" y="248919"/>
                </a:lnTo>
                <a:lnTo>
                  <a:pt x="101053" y="273049"/>
                </a:lnTo>
                <a:lnTo>
                  <a:pt x="99542" y="274319"/>
                </a:lnTo>
                <a:lnTo>
                  <a:pt x="99542" y="279399"/>
                </a:lnTo>
                <a:lnTo>
                  <a:pt x="101053" y="280669"/>
                </a:lnTo>
                <a:lnTo>
                  <a:pt x="181292" y="304799"/>
                </a:lnTo>
                <a:lnTo>
                  <a:pt x="149682" y="322579"/>
                </a:lnTo>
                <a:lnTo>
                  <a:pt x="170592" y="322579"/>
                </a:lnTo>
                <a:lnTo>
                  <a:pt x="186397" y="313689"/>
                </a:lnTo>
                <a:lnTo>
                  <a:pt x="196782" y="313689"/>
                </a:lnTo>
                <a:lnTo>
                  <a:pt x="198615" y="306069"/>
                </a:lnTo>
                <a:lnTo>
                  <a:pt x="214328" y="297179"/>
                </a:lnTo>
                <a:lnTo>
                  <a:pt x="193509" y="297179"/>
                </a:lnTo>
                <a:lnTo>
                  <a:pt x="122783" y="276859"/>
                </a:lnTo>
                <a:lnTo>
                  <a:pt x="193509" y="256539"/>
                </a:lnTo>
                <a:lnTo>
                  <a:pt x="214328" y="256539"/>
                </a:lnTo>
                <a:lnTo>
                  <a:pt x="198615" y="247649"/>
                </a:lnTo>
                <a:lnTo>
                  <a:pt x="196782" y="240029"/>
                </a:lnTo>
                <a:lnTo>
                  <a:pt x="186397" y="240029"/>
                </a:lnTo>
                <a:lnTo>
                  <a:pt x="170586" y="231139"/>
                </a:lnTo>
                <a:close/>
              </a:path>
              <a:path w="479425" h="552450">
                <a:moveTo>
                  <a:pt x="420662" y="297179"/>
                </a:moveTo>
                <a:lnTo>
                  <a:pt x="417499" y="297179"/>
                </a:lnTo>
                <a:lnTo>
                  <a:pt x="329590" y="322579"/>
                </a:lnTo>
                <a:lnTo>
                  <a:pt x="368270" y="322579"/>
                </a:lnTo>
                <a:lnTo>
                  <a:pt x="421195" y="307339"/>
                </a:lnTo>
                <a:lnTo>
                  <a:pt x="422275" y="306069"/>
                </a:lnTo>
                <a:lnTo>
                  <a:pt x="423583" y="303529"/>
                </a:lnTo>
                <a:lnTo>
                  <a:pt x="423735" y="302259"/>
                </a:lnTo>
                <a:lnTo>
                  <a:pt x="422706" y="298449"/>
                </a:lnTo>
                <a:lnTo>
                  <a:pt x="420662" y="297179"/>
                </a:lnTo>
                <a:close/>
              </a:path>
              <a:path w="479425" h="552450">
                <a:moveTo>
                  <a:pt x="214328" y="256539"/>
                </a:moveTo>
                <a:lnTo>
                  <a:pt x="193509" y="256539"/>
                </a:lnTo>
                <a:lnTo>
                  <a:pt x="229425" y="276859"/>
                </a:lnTo>
                <a:lnTo>
                  <a:pt x="193509" y="297179"/>
                </a:lnTo>
                <a:lnTo>
                  <a:pt x="214328" y="297179"/>
                </a:lnTo>
                <a:lnTo>
                  <a:pt x="234530" y="285749"/>
                </a:lnTo>
                <a:lnTo>
                  <a:pt x="265547" y="285749"/>
                </a:lnTo>
                <a:lnTo>
                  <a:pt x="249834" y="276859"/>
                </a:lnTo>
                <a:lnTo>
                  <a:pt x="265547" y="267969"/>
                </a:lnTo>
                <a:lnTo>
                  <a:pt x="234530" y="267969"/>
                </a:lnTo>
                <a:lnTo>
                  <a:pt x="214328" y="256539"/>
                </a:lnTo>
                <a:close/>
              </a:path>
              <a:path w="479425" h="552450">
                <a:moveTo>
                  <a:pt x="323305" y="256539"/>
                </a:moveTo>
                <a:lnTo>
                  <a:pt x="285750" y="256539"/>
                </a:lnTo>
                <a:lnTo>
                  <a:pt x="356476" y="276859"/>
                </a:lnTo>
                <a:lnTo>
                  <a:pt x="285750" y="297179"/>
                </a:lnTo>
                <a:lnTo>
                  <a:pt x="323305" y="297179"/>
                </a:lnTo>
                <a:lnTo>
                  <a:pt x="378206" y="280669"/>
                </a:lnTo>
                <a:lnTo>
                  <a:pt x="379717" y="279399"/>
                </a:lnTo>
                <a:lnTo>
                  <a:pt x="379717" y="274319"/>
                </a:lnTo>
                <a:lnTo>
                  <a:pt x="378206" y="273049"/>
                </a:lnTo>
                <a:lnTo>
                  <a:pt x="323305" y="256539"/>
                </a:lnTo>
                <a:close/>
              </a:path>
              <a:path w="479425" h="552450">
                <a:moveTo>
                  <a:pt x="195965" y="175259"/>
                </a:moveTo>
                <a:lnTo>
                  <a:pt x="181203" y="175259"/>
                </a:lnTo>
                <a:lnTo>
                  <a:pt x="234530" y="226059"/>
                </a:lnTo>
                <a:lnTo>
                  <a:pt x="234530" y="267969"/>
                </a:lnTo>
                <a:lnTo>
                  <a:pt x="244741" y="267969"/>
                </a:lnTo>
                <a:lnTo>
                  <a:pt x="244741" y="226059"/>
                </a:lnTo>
                <a:lnTo>
                  <a:pt x="259403" y="212089"/>
                </a:lnTo>
                <a:lnTo>
                  <a:pt x="234530" y="212089"/>
                </a:lnTo>
                <a:lnTo>
                  <a:pt x="195965" y="175259"/>
                </a:lnTo>
                <a:close/>
              </a:path>
              <a:path w="479425" h="552450">
                <a:moveTo>
                  <a:pt x="308599" y="175259"/>
                </a:moveTo>
                <a:lnTo>
                  <a:pt x="298056" y="175259"/>
                </a:lnTo>
                <a:lnTo>
                  <a:pt x="280644" y="247649"/>
                </a:lnTo>
                <a:lnTo>
                  <a:pt x="244741" y="267969"/>
                </a:lnTo>
                <a:lnTo>
                  <a:pt x="265547" y="267969"/>
                </a:lnTo>
                <a:lnTo>
                  <a:pt x="285750" y="256539"/>
                </a:lnTo>
                <a:lnTo>
                  <a:pt x="323305" y="256539"/>
                </a:lnTo>
                <a:lnTo>
                  <a:pt x="297967" y="248919"/>
                </a:lnTo>
                <a:lnTo>
                  <a:pt x="313785" y="240029"/>
                </a:lnTo>
                <a:lnTo>
                  <a:pt x="292862" y="240029"/>
                </a:lnTo>
                <a:lnTo>
                  <a:pt x="308599" y="175259"/>
                </a:lnTo>
                <a:close/>
              </a:path>
              <a:path w="479425" h="552450">
                <a:moveTo>
                  <a:pt x="126746" y="205739"/>
                </a:moveTo>
                <a:lnTo>
                  <a:pt x="105829" y="205739"/>
                </a:lnTo>
                <a:lnTo>
                  <a:pt x="137452" y="223519"/>
                </a:lnTo>
                <a:lnTo>
                  <a:pt x="58064" y="246379"/>
                </a:lnTo>
                <a:lnTo>
                  <a:pt x="56984" y="247649"/>
                </a:lnTo>
                <a:lnTo>
                  <a:pt x="55676" y="250189"/>
                </a:lnTo>
                <a:lnTo>
                  <a:pt x="55524" y="251459"/>
                </a:lnTo>
                <a:lnTo>
                  <a:pt x="56540" y="255269"/>
                </a:lnTo>
                <a:lnTo>
                  <a:pt x="58635" y="256539"/>
                </a:lnTo>
                <a:lnTo>
                  <a:pt x="61785" y="256539"/>
                </a:lnTo>
                <a:lnTo>
                  <a:pt x="149669" y="231139"/>
                </a:lnTo>
                <a:lnTo>
                  <a:pt x="170586" y="231139"/>
                </a:lnTo>
                <a:lnTo>
                  <a:pt x="154774" y="222249"/>
                </a:lnTo>
                <a:lnTo>
                  <a:pt x="152928" y="214629"/>
                </a:lnTo>
                <a:lnTo>
                  <a:pt x="142557" y="214629"/>
                </a:lnTo>
                <a:lnTo>
                  <a:pt x="126746" y="205739"/>
                </a:lnTo>
                <a:close/>
              </a:path>
              <a:path w="479425" h="552450">
                <a:moveTo>
                  <a:pt x="368274" y="231139"/>
                </a:moveTo>
                <a:lnTo>
                  <a:pt x="329603" y="231139"/>
                </a:lnTo>
                <a:lnTo>
                  <a:pt x="417487" y="256539"/>
                </a:lnTo>
                <a:lnTo>
                  <a:pt x="420649" y="256539"/>
                </a:lnTo>
                <a:lnTo>
                  <a:pt x="422719" y="255269"/>
                </a:lnTo>
                <a:lnTo>
                  <a:pt x="423748" y="251459"/>
                </a:lnTo>
                <a:lnTo>
                  <a:pt x="423595" y="250189"/>
                </a:lnTo>
                <a:lnTo>
                  <a:pt x="422287" y="247649"/>
                </a:lnTo>
                <a:lnTo>
                  <a:pt x="421208" y="246379"/>
                </a:lnTo>
                <a:lnTo>
                  <a:pt x="368274" y="231139"/>
                </a:lnTo>
                <a:close/>
              </a:path>
              <a:path w="479425" h="552450">
                <a:moveTo>
                  <a:pt x="174688" y="154939"/>
                </a:moveTo>
                <a:lnTo>
                  <a:pt x="170370" y="154939"/>
                </a:lnTo>
                <a:lnTo>
                  <a:pt x="167640" y="156209"/>
                </a:lnTo>
                <a:lnTo>
                  <a:pt x="166649" y="158749"/>
                </a:lnTo>
                <a:lnTo>
                  <a:pt x="186397" y="240029"/>
                </a:lnTo>
                <a:lnTo>
                  <a:pt x="196782" y="240029"/>
                </a:lnTo>
                <a:lnTo>
                  <a:pt x="181203" y="175259"/>
                </a:lnTo>
                <a:lnTo>
                  <a:pt x="195965" y="175259"/>
                </a:lnTo>
                <a:lnTo>
                  <a:pt x="174688" y="154939"/>
                </a:lnTo>
                <a:close/>
              </a:path>
              <a:path w="479425" h="552450">
                <a:moveTo>
                  <a:pt x="351358" y="128269"/>
                </a:moveTo>
                <a:lnTo>
                  <a:pt x="350024" y="128269"/>
                </a:lnTo>
                <a:lnTo>
                  <a:pt x="349135" y="129539"/>
                </a:lnTo>
                <a:lnTo>
                  <a:pt x="347154" y="130809"/>
                </a:lnTo>
                <a:lnTo>
                  <a:pt x="346341" y="132079"/>
                </a:lnTo>
                <a:lnTo>
                  <a:pt x="324497" y="222249"/>
                </a:lnTo>
                <a:lnTo>
                  <a:pt x="292862" y="240029"/>
                </a:lnTo>
                <a:lnTo>
                  <a:pt x="313785" y="240029"/>
                </a:lnTo>
                <a:lnTo>
                  <a:pt x="329603" y="231139"/>
                </a:lnTo>
                <a:lnTo>
                  <a:pt x="368274" y="231139"/>
                </a:lnTo>
                <a:lnTo>
                  <a:pt x="341807" y="223519"/>
                </a:lnTo>
                <a:lnTo>
                  <a:pt x="357619" y="214629"/>
                </a:lnTo>
                <a:lnTo>
                  <a:pt x="336715" y="214629"/>
                </a:lnTo>
                <a:lnTo>
                  <a:pt x="356247" y="133349"/>
                </a:lnTo>
                <a:lnTo>
                  <a:pt x="356044" y="132079"/>
                </a:lnTo>
                <a:lnTo>
                  <a:pt x="354622" y="129539"/>
                </a:lnTo>
                <a:lnTo>
                  <a:pt x="351777" y="129539"/>
                </a:lnTo>
                <a:lnTo>
                  <a:pt x="351358" y="128269"/>
                </a:lnTo>
                <a:close/>
              </a:path>
              <a:path w="479425" h="552450">
                <a:moveTo>
                  <a:pt x="7594" y="135889"/>
                </a:moveTo>
                <a:lnTo>
                  <a:pt x="4940" y="135889"/>
                </a:lnTo>
                <a:lnTo>
                  <a:pt x="3187" y="137159"/>
                </a:lnTo>
                <a:lnTo>
                  <a:pt x="2095" y="137159"/>
                </a:lnTo>
                <a:lnTo>
                  <a:pt x="12" y="140969"/>
                </a:lnTo>
                <a:lnTo>
                  <a:pt x="850" y="144779"/>
                </a:lnTo>
                <a:lnTo>
                  <a:pt x="93611" y="198119"/>
                </a:lnTo>
                <a:lnTo>
                  <a:pt x="14224" y="220979"/>
                </a:lnTo>
                <a:lnTo>
                  <a:pt x="13144" y="222249"/>
                </a:lnTo>
                <a:lnTo>
                  <a:pt x="11836" y="224789"/>
                </a:lnTo>
                <a:lnTo>
                  <a:pt x="11684" y="226059"/>
                </a:lnTo>
                <a:lnTo>
                  <a:pt x="12712" y="229869"/>
                </a:lnTo>
                <a:lnTo>
                  <a:pt x="14846" y="231139"/>
                </a:lnTo>
                <a:lnTo>
                  <a:pt x="17957" y="231139"/>
                </a:lnTo>
                <a:lnTo>
                  <a:pt x="105829" y="205739"/>
                </a:lnTo>
                <a:lnTo>
                  <a:pt x="126746" y="205739"/>
                </a:lnTo>
                <a:lnTo>
                  <a:pt x="110934" y="196849"/>
                </a:lnTo>
                <a:lnTo>
                  <a:pt x="109114" y="189229"/>
                </a:lnTo>
                <a:lnTo>
                  <a:pt x="98717" y="189229"/>
                </a:lnTo>
                <a:lnTo>
                  <a:pt x="7594" y="135889"/>
                </a:lnTo>
                <a:close/>
              </a:path>
              <a:path w="479425" h="552450">
                <a:moveTo>
                  <a:pt x="412115" y="205739"/>
                </a:moveTo>
                <a:lnTo>
                  <a:pt x="373430" y="205739"/>
                </a:lnTo>
                <a:lnTo>
                  <a:pt x="461327" y="231139"/>
                </a:lnTo>
                <a:lnTo>
                  <a:pt x="464464" y="231139"/>
                </a:lnTo>
                <a:lnTo>
                  <a:pt x="466559" y="229869"/>
                </a:lnTo>
                <a:lnTo>
                  <a:pt x="467588" y="226059"/>
                </a:lnTo>
                <a:lnTo>
                  <a:pt x="467436" y="224789"/>
                </a:lnTo>
                <a:lnTo>
                  <a:pt x="466128" y="222249"/>
                </a:lnTo>
                <a:lnTo>
                  <a:pt x="465048" y="220979"/>
                </a:lnTo>
                <a:lnTo>
                  <a:pt x="412115" y="205739"/>
                </a:lnTo>
                <a:close/>
              </a:path>
              <a:path w="479425" h="552450">
                <a:moveTo>
                  <a:pt x="129235" y="128269"/>
                </a:moveTo>
                <a:lnTo>
                  <a:pt x="127914" y="128269"/>
                </a:lnTo>
                <a:lnTo>
                  <a:pt x="127495" y="129539"/>
                </a:lnTo>
                <a:lnTo>
                  <a:pt x="124650" y="129539"/>
                </a:lnTo>
                <a:lnTo>
                  <a:pt x="123228" y="132079"/>
                </a:lnTo>
                <a:lnTo>
                  <a:pt x="123012" y="133349"/>
                </a:lnTo>
                <a:lnTo>
                  <a:pt x="142557" y="214629"/>
                </a:lnTo>
                <a:lnTo>
                  <a:pt x="152928" y="214629"/>
                </a:lnTo>
                <a:lnTo>
                  <a:pt x="132930" y="132079"/>
                </a:lnTo>
                <a:lnTo>
                  <a:pt x="132105" y="130809"/>
                </a:lnTo>
                <a:lnTo>
                  <a:pt x="130124" y="129539"/>
                </a:lnTo>
                <a:lnTo>
                  <a:pt x="129235" y="128269"/>
                </a:lnTo>
                <a:close/>
              </a:path>
              <a:path w="479425" h="552450">
                <a:moveTo>
                  <a:pt x="395617" y="102869"/>
                </a:moveTo>
                <a:lnTo>
                  <a:pt x="393877" y="102869"/>
                </a:lnTo>
                <a:lnTo>
                  <a:pt x="392988" y="104139"/>
                </a:lnTo>
                <a:lnTo>
                  <a:pt x="391007" y="105409"/>
                </a:lnTo>
                <a:lnTo>
                  <a:pt x="390182" y="105409"/>
                </a:lnTo>
                <a:lnTo>
                  <a:pt x="368338" y="196849"/>
                </a:lnTo>
                <a:lnTo>
                  <a:pt x="336715" y="214629"/>
                </a:lnTo>
                <a:lnTo>
                  <a:pt x="357619" y="214629"/>
                </a:lnTo>
                <a:lnTo>
                  <a:pt x="373430" y="205739"/>
                </a:lnTo>
                <a:lnTo>
                  <a:pt x="412115" y="205739"/>
                </a:lnTo>
                <a:lnTo>
                  <a:pt x="385648" y="198119"/>
                </a:lnTo>
                <a:lnTo>
                  <a:pt x="401110" y="189229"/>
                </a:lnTo>
                <a:lnTo>
                  <a:pt x="380555" y="189229"/>
                </a:lnTo>
                <a:lnTo>
                  <a:pt x="400088" y="107949"/>
                </a:lnTo>
                <a:lnTo>
                  <a:pt x="399872" y="106679"/>
                </a:lnTo>
                <a:lnTo>
                  <a:pt x="398462" y="104139"/>
                </a:lnTo>
                <a:lnTo>
                  <a:pt x="397344" y="104139"/>
                </a:lnTo>
                <a:lnTo>
                  <a:pt x="395617" y="102869"/>
                </a:lnTo>
                <a:close/>
              </a:path>
              <a:path w="479425" h="552450">
                <a:moveTo>
                  <a:pt x="173405" y="102869"/>
                </a:moveTo>
                <a:lnTo>
                  <a:pt x="170802" y="102869"/>
                </a:lnTo>
                <a:lnTo>
                  <a:pt x="169456" y="104139"/>
                </a:lnTo>
                <a:lnTo>
                  <a:pt x="167513" y="105409"/>
                </a:lnTo>
                <a:lnTo>
                  <a:pt x="167005" y="107949"/>
                </a:lnTo>
                <a:lnTo>
                  <a:pt x="167068" y="110489"/>
                </a:lnTo>
                <a:lnTo>
                  <a:pt x="167627" y="111759"/>
                </a:lnTo>
                <a:lnTo>
                  <a:pt x="234530" y="175259"/>
                </a:lnTo>
                <a:lnTo>
                  <a:pt x="234530" y="212089"/>
                </a:lnTo>
                <a:lnTo>
                  <a:pt x="244741" y="212089"/>
                </a:lnTo>
                <a:lnTo>
                  <a:pt x="244741" y="175259"/>
                </a:lnTo>
                <a:lnTo>
                  <a:pt x="259396" y="161289"/>
                </a:lnTo>
                <a:lnTo>
                  <a:pt x="234530" y="161289"/>
                </a:lnTo>
                <a:lnTo>
                  <a:pt x="174675" y="104139"/>
                </a:lnTo>
                <a:lnTo>
                  <a:pt x="173405" y="102869"/>
                </a:lnTo>
                <a:close/>
              </a:path>
              <a:path w="479425" h="552450">
                <a:moveTo>
                  <a:pt x="307987" y="153669"/>
                </a:moveTo>
                <a:lnTo>
                  <a:pt x="305841" y="153669"/>
                </a:lnTo>
                <a:lnTo>
                  <a:pt x="304584" y="154939"/>
                </a:lnTo>
                <a:lnTo>
                  <a:pt x="244741" y="212089"/>
                </a:lnTo>
                <a:lnTo>
                  <a:pt x="259403" y="212089"/>
                </a:lnTo>
                <a:lnTo>
                  <a:pt x="298056" y="175259"/>
                </a:lnTo>
                <a:lnTo>
                  <a:pt x="308599" y="175259"/>
                </a:lnTo>
                <a:lnTo>
                  <a:pt x="312610" y="158749"/>
                </a:lnTo>
                <a:lnTo>
                  <a:pt x="311619" y="156209"/>
                </a:lnTo>
                <a:lnTo>
                  <a:pt x="308864" y="154939"/>
                </a:lnTo>
                <a:lnTo>
                  <a:pt x="307987" y="153669"/>
                </a:lnTo>
                <a:close/>
              </a:path>
              <a:path w="479425" h="552450">
                <a:moveTo>
                  <a:pt x="85394" y="102869"/>
                </a:moveTo>
                <a:lnTo>
                  <a:pt x="83667" y="102869"/>
                </a:lnTo>
                <a:lnTo>
                  <a:pt x="80530" y="104139"/>
                </a:lnTo>
                <a:lnTo>
                  <a:pt x="78841" y="106679"/>
                </a:lnTo>
                <a:lnTo>
                  <a:pt x="98717" y="189229"/>
                </a:lnTo>
                <a:lnTo>
                  <a:pt x="109114" y="189229"/>
                </a:lnTo>
                <a:lnTo>
                  <a:pt x="89090" y="105409"/>
                </a:lnTo>
                <a:lnTo>
                  <a:pt x="88265" y="105409"/>
                </a:lnTo>
                <a:lnTo>
                  <a:pt x="86296" y="104139"/>
                </a:lnTo>
                <a:lnTo>
                  <a:pt x="85394" y="102869"/>
                </a:lnTo>
                <a:close/>
              </a:path>
              <a:path w="479425" h="552450">
                <a:moveTo>
                  <a:pt x="475183" y="135889"/>
                </a:moveTo>
                <a:lnTo>
                  <a:pt x="471690" y="135889"/>
                </a:lnTo>
                <a:lnTo>
                  <a:pt x="380555" y="189229"/>
                </a:lnTo>
                <a:lnTo>
                  <a:pt x="401110" y="189229"/>
                </a:lnTo>
                <a:lnTo>
                  <a:pt x="478421" y="144779"/>
                </a:lnTo>
                <a:lnTo>
                  <a:pt x="479259" y="140969"/>
                </a:lnTo>
                <a:lnTo>
                  <a:pt x="476910" y="137159"/>
                </a:lnTo>
                <a:lnTo>
                  <a:pt x="475183" y="135889"/>
                </a:lnTo>
                <a:close/>
              </a:path>
              <a:path w="479425" h="552450">
                <a:moveTo>
                  <a:pt x="173405" y="52069"/>
                </a:moveTo>
                <a:lnTo>
                  <a:pt x="170802" y="52069"/>
                </a:lnTo>
                <a:lnTo>
                  <a:pt x="169456" y="53339"/>
                </a:lnTo>
                <a:lnTo>
                  <a:pt x="167513" y="54609"/>
                </a:lnTo>
                <a:lnTo>
                  <a:pt x="167005" y="55879"/>
                </a:lnTo>
                <a:lnTo>
                  <a:pt x="167068" y="59689"/>
                </a:lnTo>
                <a:lnTo>
                  <a:pt x="167627" y="60959"/>
                </a:lnTo>
                <a:lnTo>
                  <a:pt x="234530" y="124459"/>
                </a:lnTo>
                <a:lnTo>
                  <a:pt x="234530" y="161289"/>
                </a:lnTo>
                <a:lnTo>
                  <a:pt x="244741" y="161289"/>
                </a:lnTo>
                <a:lnTo>
                  <a:pt x="244741" y="124459"/>
                </a:lnTo>
                <a:lnTo>
                  <a:pt x="259396" y="110489"/>
                </a:lnTo>
                <a:lnTo>
                  <a:pt x="234530" y="110489"/>
                </a:lnTo>
                <a:lnTo>
                  <a:pt x="174675" y="53339"/>
                </a:lnTo>
                <a:lnTo>
                  <a:pt x="173405" y="52069"/>
                </a:lnTo>
                <a:close/>
              </a:path>
              <a:path w="479425" h="552450">
                <a:moveTo>
                  <a:pt x="308610" y="102869"/>
                </a:moveTo>
                <a:lnTo>
                  <a:pt x="305612" y="102869"/>
                </a:lnTo>
                <a:lnTo>
                  <a:pt x="304507" y="104139"/>
                </a:lnTo>
                <a:lnTo>
                  <a:pt x="244741" y="161289"/>
                </a:lnTo>
                <a:lnTo>
                  <a:pt x="259396" y="161289"/>
                </a:lnTo>
                <a:lnTo>
                  <a:pt x="312686" y="110489"/>
                </a:lnTo>
                <a:lnTo>
                  <a:pt x="312762" y="106679"/>
                </a:lnTo>
                <a:lnTo>
                  <a:pt x="309880" y="104139"/>
                </a:lnTo>
                <a:lnTo>
                  <a:pt x="308610" y="102869"/>
                </a:lnTo>
                <a:close/>
              </a:path>
              <a:path w="479425" h="552450">
                <a:moveTo>
                  <a:pt x="242443" y="0"/>
                </a:moveTo>
                <a:lnTo>
                  <a:pt x="236816" y="0"/>
                </a:lnTo>
                <a:lnTo>
                  <a:pt x="234530" y="2539"/>
                </a:lnTo>
                <a:lnTo>
                  <a:pt x="234530" y="110489"/>
                </a:lnTo>
                <a:lnTo>
                  <a:pt x="244741" y="110489"/>
                </a:lnTo>
                <a:lnTo>
                  <a:pt x="244741" y="2539"/>
                </a:lnTo>
                <a:lnTo>
                  <a:pt x="242443" y="0"/>
                </a:lnTo>
                <a:close/>
              </a:path>
              <a:path w="479425" h="552450">
                <a:moveTo>
                  <a:pt x="308610" y="52069"/>
                </a:moveTo>
                <a:lnTo>
                  <a:pt x="305752" y="52069"/>
                </a:lnTo>
                <a:lnTo>
                  <a:pt x="304558" y="53339"/>
                </a:lnTo>
                <a:lnTo>
                  <a:pt x="244741" y="110489"/>
                </a:lnTo>
                <a:lnTo>
                  <a:pt x="259396" y="110489"/>
                </a:lnTo>
                <a:lnTo>
                  <a:pt x="312686" y="59689"/>
                </a:lnTo>
                <a:lnTo>
                  <a:pt x="312762" y="55879"/>
                </a:lnTo>
                <a:lnTo>
                  <a:pt x="309880" y="53339"/>
                </a:lnTo>
                <a:lnTo>
                  <a:pt x="308610" y="52069"/>
                </a:lnTo>
                <a:close/>
              </a:path>
            </a:pathLst>
          </a:custGeom>
          <a:solidFill>
            <a:srgbClr val="A8B5BC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7" name="object 17"/>
          <p:cNvSpPr/>
          <p:nvPr/>
        </p:nvSpPr>
        <p:spPr>
          <a:xfrm>
            <a:off x="8972722" y="2873822"/>
            <a:ext cx="871913" cy="381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8" name="object 18"/>
          <p:cNvSpPr/>
          <p:nvPr/>
        </p:nvSpPr>
        <p:spPr>
          <a:xfrm>
            <a:off x="7140576" y="2284006"/>
            <a:ext cx="1024922" cy="1024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9" name="object 19"/>
          <p:cNvSpPr/>
          <p:nvPr/>
        </p:nvSpPr>
        <p:spPr>
          <a:xfrm>
            <a:off x="9037663" y="4185704"/>
            <a:ext cx="1220321" cy="10353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0" name="object 20"/>
          <p:cNvSpPr/>
          <p:nvPr/>
        </p:nvSpPr>
        <p:spPr>
          <a:xfrm>
            <a:off x="9922527" y="2747410"/>
            <a:ext cx="412190" cy="526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1" name="object 21"/>
          <p:cNvSpPr/>
          <p:nvPr/>
        </p:nvSpPr>
        <p:spPr>
          <a:xfrm>
            <a:off x="9414365" y="2146457"/>
            <a:ext cx="592087" cy="1230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2" name="object 22"/>
          <p:cNvSpPr txBox="1"/>
          <p:nvPr/>
        </p:nvSpPr>
        <p:spPr>
          <a:xfrm>
            <a:off x="9054572" y="3388479"/>
            <a:ext cx="1310965" cy="284277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87487" marR="33455" indent="-146365">
              <a:spcBef>
                <a:spcPts val="110"/>
              </a:spcBef>
            </a:pPr>
            <a:r>
              <a:rPr sz="878" spc="-38" dirty="0">
                <a:solidFill>
                  <a:srgbClr val="333333"/>
                </a:solidFill>
                <a:latin typeface="Lucida Sans"/>
                <a:cs typeface="Lucida Sans"/>
              </a:rPr>
              <a:t>Hottest </a:t>
            </a:r>
            <a:r>
              <a:rPr sz="878" spc="-49" dirty="0">
                <a:solidFill>
                  <a:srgbClr val="333333"/>
                </a:solidFill>
                <a:latin typeface="Lucida Sans"/>
                <a:cs typeface="Lucida Sans"/>
              </a:rPr>
              <a:t>games,</a:t>
            </a:r>
            <a:r>
              <a:rPr sz="878" spc="-209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78" spc="-44" dirty="0">
                <a:solidFill>
                  <a:srgbClr val="333333"/>
                </a:solidFill>
                <a:latin typeface="Lucida Sans"/>
                <a:cs typeface="Lucida Sans"/>
              </a:rPr>
              <a:t>consoles,  </a:t>
            </a:r>
            <a:r>
              <a:rPr sz="878" spc="-55" dirty="0">
                <a:solidFill>
                  <a:srgbClr val="333333"/>
                </a:solidFill>
                <a:latin typeface="Lucida Sans"/>
                <a:cs typeface="Lucida Sans"/>
              </a:rPr>
              <a:t>handhelds </a:t>
            </a:r>
            <a:r>
              <a:rPr sz="878" spc="-71" dirty="0">
                <a:solidFill>
                  <a:srgbClr val="333333"/>
                </a:solidFill>
                <a:latin typeface="Lucida Sans"/>
                <a:cs typeface="Lucida Sans"/>
              </a:rPr>
              <a:t>&amp;</a:t>
            </a:r>
            <a:r>
              <a:rPr sz="878" spc="-121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878" spc="-38" dirty="0">
                <a:solidFill>
                  <a:srgbClr val="333333"/>
                </a:solidFill>
                <a:latin typeface="Lucida Sans"/>
                <a:cs typeface="Lucida Sans"/>
              </a:rPr>
              <a:t>more</a:t>
            </a:r>
            <a:r>
              <a:rPr sz="741" b="1" spc="-57" baseline="30864" dirty="0">
                <a:solidFill>
                  <a:srgbClr val="333333"/>
                </a:solidFill>
                <a:latin typeface="Trebuchet MS"/>
                <a:cs typeface="Trebuchet MS"/>
              </a:rPr>
              <a:t>**</a:t>
            </a:r>
            <a:endParaRPr sz="741" baseline="30864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05231" y="5735909"/>
            <a:ext cx="3698720" cy="552684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algn="ctr">
              <a:lnSpc>
                <a:spcPts val="2085"/>
              </a:lnSpc>
              <a:spcBef>
                <a:spcPts val="110"/>
              </a:spcBef>
            </a:pPr>
            <a:r>
              <a:rPr sz="1756" b="1" spc="22" dirty="0">
                <a:solidFill>
                  <a:srgbClr val="0070CE"/>
                </a:solidFill>
                <a:latin typeface="Trebuchet MS"/>
                <a:cs typeface="Trebuchet MS"/>
              </a:rPr>
              <a:t>No</a:t>
            </a:r>
            <a:r>
              <a:rPr sz="1756" b="1" spc="-148" dirty="0">
                <a:solidFill>
                  <a:srgbClr val="0070CE"/>
                </a:solidFill>
                <a:latin typeface="Trebuchet MS"/>
                <a:cs typeface="Trebuchet MS"/>
              </a:rPr>
              <a:t> </a:t>
            </a:r>
            <a:r>
              <a:rPr sz="1756" b="1" spc="-77" dirty="0">
                <a:solidFill>
                  <a:srgbClr val="0070CE"/>
                </a:solidFill>
                <a:latin typeface="Trebuchet MS"/>
                <a:cs typeface="Trebuchet MS"/>
              </a:rPr>
              <a:t>credit</a:t>
            </a:r>
            <a:r>
              <a:rPr sz="1756" b="1" spc="-143" dirty="0">
                <a:solidFill>
                  <a:srgbClr val="0070CE"/>
                </a:solidFill>
                <a:latin typeface="Trebuchet MS"/>
                <a:cs typeface="Trebuchet MS"/>
              </a:rPr>
              <a:t> </a:t>
            </a:r>
            <a:r>
              <a:rPr sz="1756" b="1" spc="-60" dirty="0">
                <a:solidFill>
                  <a:srgbClr val="0070CE"/>
                </a:solidFill>
                <a:latin typeface="Trebuchet MS"/>
                <a:cs typeface="Trebuchet MS"/>
              </a:rPr>
              <a:t>check.</a:t>
            </a:r>
            <a:r>
              <a:rPr sz="1756" b="1" spc="-148" dirty="0">
                <a:solidFill>
                  <a:srgbClr val="0070CE"/>
                </a:solidFill>
                <a:latin typeface="Trebuchet MS"/>
                <a:cs typeface="Trebuchet MS"/>
              </a:rPr>
              <a:t> </a:t>
            </a:r>
            <a:r>
              <a:rPr sz="1756" b="1" spc="22" dirty="0">
                <a:solidFill>
                  <a:srgbClr val="0070CE"/>
                </a:solidFill>
                <a:latin typeface="Trebuchet MS"/>
                <a:cs typeface="Trebuchet MS"/>
              </a:rPr>
              <a:t>No</a:t>
            </a:r>
            <a:r>
              <a:rPr sz="1756" b="1" spc="-148" dirty="0">
                <a:solidFill>
                  <a:srgbClr val="0070CE"/>
                </a:solidFill>
                <a:latin typeface="Trebuchet MS"/>
                <a:cs typeface="Trebuchet MS"/>
              </a:rPr>
              <a:t> </a:t>
            </a:r>
            <a:r>
              <a:rPr sz="1756" b="1" spc="-77" dirty="0">
                <a:solidFill>
                  <a:srgbClr val="0070CE"/>
                </a:solidFill>
                <a:latin typeface="Trebuchet MS"/>
                <a:cs typeface="Trebuchet MS"/>
              </a:rPr>
              <a:t>upfront</a:t>
            </a:r>
            <a:r>
              <a:rPr sz="1756" b="1" spc="-143" dirty="0">
                <a:solidFill>
                  <a:srgbClr val="0070CE"/>
                </a:solidFill>
                <a:latin typeface="Trebuchet MS"/>
                <a:cs typeface="Trebuchet MS"/>
              </a:rPr>
              <a:t> </a:t>
            </a:r>
            <a:r>
              <a:rPr sz="1756" b="1" spc="-77" dirty="0">
                <a:solidFill>
                  <a:srgbClr val="0070CE"/>
                </a:solidFill>
                <a:latin typeface="Trebuchet MS"/>
                <a:cs typeface="Trebuchet MS"/>
              </a:rPr>
              <a:t>payment.</a:t>
            </a:r>
            <a:endParaRPr sz="1756" dirty="0">
              <a:latin typeface="Trebuchet MS"/>
              <a:cs typeface="Trebuchet MS"/>
            </a:endParaRPr>
          </a:p>
          <a:p>
            <a:pPr marL="1394" algn="ctr">
              <a:lnSpc>
                <a:spcPts val="2085"/>
              </a:lnSpc>
            </a:pPr>
            <a:r>
              <a:rPr sz="1756" b="1" spc="22" dirty="0">
                <a:solidFill>
                  <a:srgbClr val="0070CE"/>
                </a:solidFill>
                <a:latin typeface="Trebuchet MS"/>
                <a:cs typeface="Trebuchet MS"/>
              </a:rPr>
              <a:t>No </a:t>
            </a:r>
            <a:r>
              <a:rPr sz="1756" b="1" spc="-66" dirty="0">
                <a:solidFill>
                  <a:srgbClr val="0070CE"/>
                </a:solidFill>
                <a:latin typeface="Trebuchet MS"/>
                <a:cs typeface="Trebuchet MS"/>
              </a:rPr>
              <a:t>hidden</a:t>
            </a:r>
            <a:r>
              <a:rPr sz="1756" b="1" spc="-291" dirty="0">
                <a:solidFill>
                  <a:srgbClr val="0070CE"/>
                </a:solidFill>
                <a:latin typeface="Trebuchet MS"/>
                <a:cs typeface="Trebuchet MS"/>
              </a:rPr>
              <a:t> </a:t>
            </a:r>
            <a:r>
              <a:rPr sz="1756" b="1" spc="-55" dirty="0">
                <a:solidFill>
                  <a:srgbClr val="0070CE"/>
                </a:solidFill>
                <a:latin typeface="Trebuchet MS"/>
                <a:cs typeface="Trebuchet MS"/>
              </a:rPr>
              <a:t>fees.</a:t>
            </a:r>
            <a:endParaRPr sz="1756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54304" y="300846"/>
            <a:ext cx="5274234" cy="6257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5" name="object 25"/>
          <p:cNvSpPr/>
          <p:nvPr/>
        </p:nvSpPr>
        <p:spPr>
          <a:xfrm>
            <a:off x="3188461" y="292720"/>
            <a:ext cx="1032881" cy="2246274"/>
          </a:xfrm>
          <a:custGeom>
            <a:avLst/>
            <a:gdLst/>
            <a:ahLst/>
            <a:cxnLst/>
            <a:rect l="l" t="t" r="r" b="b"/>
            <a:pathLst>
              <a:path w="941069" h="2046605">
                <a:moveTo>
                  <a:pt x="536834" y="0"/>
                </a:moveTo>
                <a:lnTo>
                  <a:pt x="404586" y="0"/>
                </a:lnTo>
                <a:lnTo>
                  <a:pt x="400811" y="12576"/>
                </a:lnTo>
                <a:lnTo>
                  <a:pt x="381929" y="58762"/>
                </a:lnTo>
                <a:lnTo>
                  <a:pt x="360125" y="103119"/>
                </a:lnTo>
                <a:lnTo>
                  <a:pt x="337395" y="144157"/>
                </a:lnTo>
                <a:lnTo>
                  <a:pt x="315731" y="180388"/>
                </a:lnTo>
                <a:lnTo>
                  <a:pt x="269601" y="244773"/>
                </a:lnTo>
                <a:lnTo>
                  <a:pt x="242432" y="280738"/>
                </a:lnTo>
                <a:lnTo>
                  <a:pt x="215798" y="318139"/>
                </a:lnTo>
                <a:lnTo>
                  <a:pt x="189880" y="356898"/>
                </a:lnTo>
                <a:lnTo>
                  <a:pt x="164858" y="396936"/>
                </a:lnTo>
                <a:lnTo>
                  <a:pt x="140913" y="438174"/>
                </a:lnTo>
                <a:lnTo>
                  <a:pt x="118223" y="480532"/>
                </a:lnTo>
                <a:lnTo>
                  <a:pt x="96968" y="523932"/>
                </a:lnTo>
                <a:lnTo>
                  <a:pt x="77330" y="568295"/>
                </a:lnTo>
                <a:lnTo>
                  <a:pt x="59488" y="613542"/>
                </a:lnTo>
                <a:lnTo>
                  <a:pt x="43622" y="659593"/>
                </a:lnTo>
                <a:lnTo>
                  <a:pt x="29911" y="706370"/>
                </a:lnTo>
                <a:lnTo>
                  <a:pt x="18537" y="753794"/>
                </a:lnTo>
                <a:lnTo>
                  <a:pt x="9679" y="801786"/>
                </a:lnTo>
                <a:lnTo>
                  <a:pt x="3516" y="850267"/>
                </a:lnTo>
                <a:lnTo>
                  <a:pt x="230" y="899157"/>
                </a:lnTo>
                <a:lnTo>
                  <a:pt x="0" y="948378"/>
                </a:lnTo>
                <a:lnTo>
                  <a:pt x="3005" y="997851"/>
                </a:lnTo>
                <a:lnTo>
                  <a:pt x="9427" y="1047497"/>
                </a:lnTo>
                <a:lnTo>
                  <a:pt x="19444" y="1097237"/>
                </a:lnTo>
                <a:lnTo>
                  <a:pt x="33238" y="1146992"/>
                </a:lnTo>
                <a:lnTo>
                  <a:pt x="50988" y="1196682"/>
                </a:lnTo>
                <a:lnTo>
                  <a:pt x="67286" y="1240188"/>
                </a:lnTo>
                <a:lnTo>
                  <a:pt x="88999" y="1284194"/>
                </a:lnTo>
                <a:lnTo>
                  <a:pt x="115159" y="1328486"/>
                </a:lnTo>
                <a:lnTo>
                  <a:pt x="144798" y="1372850"/>
                </a:lnTo>
                <a:lnTo>
                  <a:pt x="176949" y="1417069"/>
                </a:lnTo>
                <a:lnTo>
                  <a:pt x="210644" y="1460930"/>
                </a:lnTo>
                <a:lnTo>
                  <a:pt x="278797" y="1546714"/>
                </a:lnTo>
                <a:lnTo>
                  <a:pt x="311319" y="1588208"/>
                </a:lnTo>
                <a:lnTo>
                  <a:pt x="341514" y="1628483"/>
                </a:lnTo>
                <a:lnTo>
                  <a:pt x="368416" y="1667325"/>
                </a:lnTo>
                <a:lnTo>
                  <a:pt x="391056" y="1704517"/>
                </a:lnTo>
                <a:lnTo>
                  <a:pt x="410791" y="1745039"/>
                </a:lnTo>
                <a:lnTo>
                  <a:pt x="427481" y="1789884"/>
                </a:lnTo>
                <a:lnTo>
                  <a:pt x="440886" y="1839169"/>
                </a:lnTo>
                <a:lnTo>
                  <a:pt x="450765" y="1893009"/>
                </a:lnTo>
                <a:lnTo>
                  <a:pt x="456880" y="1951519"/>
                </a:lnTo>
                <a:lnTo>
                  <a:pt x="458988" y="2014816"/>
                </a:lnTo>
                <a:lnTo>
                  <a:pt x="458988" y="2034832"/>
                </a:lnTo>
                <a:lnTo>
                  <a:pt x="460283" y="2038819"/>
                </a:lnTo>
                <a:lnTo>
                  <a:pt x="462531" y="2041702"/>
                </a:lnTo>
                <a:lnTo>
                  <a:pt x="464830" y="2044788"/>
                </a:lnTo>
                <a:lnTo>
                  <a:pt x="467891" y="2046173"/>
                </a:lnTo>
                <a:lnTo>
                  <a:pt x="477479" y="2046173"/>
                </a:lnTo>
                <a:lnTo>
                  <a:pt x="484045" y="2040026"/>
                </a:lnTo>
                <a:lnTo>
                  <a:pt x="481959" y="1977297"/>
                </a:lnTo>
                <a:lnTo>
                  <a:pt x="484685" y="1926795"/>
                </a:lnTo>
                <a:lnTo>
                  <a:pt x="491541" y="1879010"/>
                </a:lnTo>
                <a:lnTo>
                  <a:pt x="502150" y="1833690"/>
                </a:lnTo>
                <a:lnTo>
                  <a:pt x="516136" y="1790583"/>
                </a:lnTo>
                <a:lnTo>
                  <a:pt x="533122" y="1749439"/>
                </a:lnTo>
                <a:lnTo>
                  <a:pt x="552731" y="1710005"/>
                </a:lnTo>
                <a:lnTo>
                  <a:pt x="574587" y="1672030"/>
                </a:lnTo>
                <a:lnTo>
                  <a:pt x="598314" y="1635262"/>
                </a:lnTo>
                <a:lnTo>
                  <a:pt x="623533" y="1599450"/>
                </a:lnTo>
                <a:lnTo>
                  <a:pt x="649869" y="1564343"/>
                </a:lnTo>
                <a:lnTo>
                  <a:pt x="676945" y="1529688"/>
                </a:lnTo>
                <a:lnTo>
                  <a:pt x="731809" y="1460731"/>
                </a:lnTo>
                <a:lnTo>
                  <a:pt x="758844" y="1425926"/>
                </a:lnTo>
                <a:lnTo>
                  <a:pt x="785112" y="1390567"/>
                </a:lnTo>
                <a:lnTo>
                  <a:pt x="810237" y="1354404"/>
                </a:lnTo>
                <a:lnTo>
                  <a:pt x="833842" y="1317184"/>
                </a:lnTo>
                <a:lnTo>
                  <a:pt x="855549" y="1278656"/>
                </a:lnTo>
                <a:lnTo>
                  <a:pt x="874983" y="1238568"/>
                </a:lnTo>
                <a:lnTo>
                  <a:pt x="891766" y="1196670"/>
                </a:lnTo>
                <a:lnTo>
                  <a:pt x="908399" y="1149953"/>
                </a:lnTo>
                <a:lnTo>
                  <a:pt x="921485" y="1102013"/>
                </a:lnTo>
                <a:lnTo>
                  <a:pt x="931152" y="1053093"/>
                </a:lnTo>
                <a:lnTo>
                  <a:pt x="937528" y="1003434"/>
                </a:lnTo>
                <a:lnTo>
                  <a:pt x="940740" y="953280"/>
                </a:lnTo>
                <a:lnTo>
                  <a:pt x="940915" y="902871"/>
                </a:lnTo>
                <a:lnTo>
                  <a:pt x="938183" y="852451"/>
                </a:lnTo>
                <a:lnTo>
                  <a:pt x="932670" y="802261"/>
                </a:lnTo>
                <a:lnTo>
                  <a:pt x="924504" y="752544"/>
                </a:lnTo>
                <a:lnTo>
                  <a:pt x="913812" y="703542"/>
                </a:lnTo>
                <a:lnTo>
                  <a:pt x="900724" y="655497"/>
                </a:lnTo>
                <a:lnTo>
                  <a:pt x="885366" y="608651"/>
                </a:lnTo>
                <a:lnTo>
                  <a:pt x="867866" y="563246"/>
                </a:lnTo>
                <a:lnTo>
                  <a:pt x="848352" y="519526"/>
                </a:lnTo>
                <a:lnTo>
                  <a:pt x="826952" y="477731"/>
                </a:lnTo>
                <a:lnTo>
                  <a:pt x="803793" y="438104"/>
                </a:lnTo>
                <a:lnTo>
                  <a:pt x="779003" y="400888"/>
                </a:lnTo>
                <a:lnTo>
                  <a:pt x="761965" y="374325"/>
                </a:lnTo>
                <a:lnTo>
                  <a:pt x="740232" y="343035"/>
                </a:lnTo>
                <a:lnTo>
                  <a:pt x="687343" y="268915"/>
                </a:lnTo>
                <a:lnTo>
                  <a:pt x="658520" y="227404"/>
                </a:lnTo>
                <a:lnTo>
                  <a:pt x="629667" y="183805"/>
                </a:lnTo>
                <a:lnTo>
                  <a:pt x="601950" y="138777"/>
                </a:lnTo>
                <a:lnTo>
                  <a:pt x="576536" y="92979"/>
                </a:lnTo>
                <a:lnTo>
                  <a:pt x="554591" y="47072"/>
                </a:lnTo>
                <a:lnTo>
                  <a:pt x="537281" y="1715"/>
                </a:lnTo>
                <a:lnTo>
                  <a:pt x="536834" y="0"/>
                </a:lnTo>
                <a:close/>
              </a:path>
            </a:pathLst>
          </a:custGeom>
          <a:solidFill>
            <a:srgbClr val="A2DBE8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6" name="object 26"/>
          <p:cNvSpPr/>
          <p:nvPr/>
        </p:nvSpPr>
        <p:spPr>
          <a:xfrm>
            <a:off x="3909697" y="292720"/>
            <a:ext cx="2842167" cy="2981557"/>
          </a:xfrm>
          <a:custGeom>
            <a:avLst/>
            <a:gdLst/>
            <a:ahLst/>
            <a:cxnLst/>
            <a:rect l="l" t="t" r="r" b="b"/>
            <a:pathLst>
              <a:path w="2589529" h="2716530">
                <a:moveTo>
                  <a:pt x="2531465" y="0"/>
                </a:moveTo>
                <a:lnTo>
                  <a:pt x="146999" y="0"/>
                </a:lnTo>
                <a:lnTo>
                  <a:pt x="143137" y="10209"/>
                </a:lnTo>
                <a:lnTo>
                  <a:pt x="122783" y="60707"/>
                </a:lnTo>
                <a:lnTo>
                  <a:pt x="103242" y="101895"/>
                </a:lnTo>
                <a:lnTo>
                  <a:pt x="84678" y="129489"/>
                </a:lnTo>
                <a:lnTo>
                  <a:pt x="67969" y="175240"/>
                </a:lnTo>
                <a:lnTo>
                  <a:pt x="52938" y="221287"/>
                </a:lnTo>
                <a:lnTo>
                  <a:pt x="39649" y="267613"/>
                </a:lnTo>
                <a:lnTo>
                  <a:pt x="28164" y="314196"/>
                </a:lnTo>
                <a:lnTo>
                  <a:pt x="18546" y="361019"/>
                </a:lnTo>
                <a:lnTo>
                  <a:pt x="10858" y="408061"/>
                </a:lnTo>
                <a:lnTo>
                  <a:pt x="5162" y="455303"/>
                </a:lnTo>
                <a:lnTo>
                  <a:pt x="1522" y="502727"/>
                </a:lnTo>
                <a:lnTo>
                  <a:pt x="0" y="550313"/>
                </a:lnTo>
                <a:lnTo>
                  <a:pt x="658" y="598041"/>
                </a:lnTo>
                <a:lnTo>
                  <a:pt x="3560" y="645892"/>
                </a:lnTo>
                <a:lnTo>
                  <a:pt x="8768" y="693848"/>
                </a:lnTo>
                <a:lnTo>
                  <a:pt x="16345" y="741889"/>
                </a:lnTo>
                <a:lnTo>
                  <a:pt x="26354" y="789995"/>
                </a:lnTo>
                <a:lnTo>
                  <a:pt x="38858" y="838147"/>
                </a:lnTo>
                <a:lnTo>
                  <a:pt x="53919" y="886326"/>
                </a:lnTo>
                <a:lnTo>
                  <a:pt x="71600" y="934513"/>
                </a:lnTo>
                <a:lnTo>
                  <a:pt x="91963" y="982689"/>
                </a:lnTo>
                <a:lnTo>
                  <a:pt x="115072" y="1030833"/>
                </a:lnTo>
                <a:lnTo>
                  <a:pt x="140990" y="1078928"/>
                </a:lnTo>
                <a:lnTo>
                  <a:pt x="155465" y="1109427"/>
                </a:lnTo>
                <a:lnTo>
                  <a:pt x="172154" y="1140085"/>
                </a:lnTo>
                <a:lnTo>
                  <a:pt x="190926" y="1170886"/>
                </a:lnTo>
                <a:lnTo>
                  <a:pt x="211653" y="1201813"/>
                </a:lnTo>
                <a:lnTo>
                  <a:pt x="214218" y="1203591"/>
                </a:lnTo>
                <a:lnTo>
                  <a:pt x="216644" y="1205458"/>
                </a:lnTo>
                <a:lnTo>
                  <a:pt x="222727" y="1211529"/>
                </a:lnTo>
                <a:lnTo>
                  <a:pt x="224835" y="1215796"/>
                </a:lnTo>
                <a:lnTo>
                  <a:pt x="224683" y="1220012"/>
                </a:lnTo>
                <a:lnTo>
                  <a:pt x="252604" y="1256624"/>
                </a:lnTo>
                <a:lnTo>
                  <a:pt x="282736" y="1293330"/>
                </a:lnTo>
                <a:lnTo>
                  <a:pt x="314868" y="1330097"/>
                </a:lnTo>
                <a:lnTo>
                  <a:pt x="348788" y="1366892"/>
                </a:lnTo>
                <a:lnTo>
                  <a:pt x="384283" y="1403682"/>
                </a:lnTo>
                <a:lnTo>
                  <a:pt x="421143" y="1440435"/>
                </a:lnTo>
                <a:lnTo>
                  <a:pt x="459154" y="1477116"/>
                </a:lnTo>
                <a:lnTo>
                  <a:pt x="498106" y="1513693"/>
                </a:lnTo>
                <a:lnTo>
                  <a:pt x="537786" y="1550133"/>
                </a:lnTo>
                <a:lnTo>
                  <a:pt x="577982" y="1586404"/>
                </a:lnTo>
                <a:lnTo>
                  <a:pt x="818141" y="1798605"/>
                </a:lnTo>
                <a:lnTo>
                  <a:pt x="856020" y="1832761"/>
                </a:lnTo>
                <a:lnTo>
                  <a:pt x="892720" y="1866482"/>
                </a:lnTo>
                <a:lnTo>
                  <a:pt x="928030" y="1899737"/>
                </a:lnTo>
                <a:lnTo>
                  <a:pt x="961737" y="1932491"/>
                </a:lnTo>
                <a:lnTo>
                  <a:pt x="993631" y="1964711"/>
                </a:lnTo>
                <a:lnTo>
                  <a:pt x="1023498" y="1996366"/>
                </a:lnTo>
                <a:lnTo>
                  <a:pt x="1051127" y="2027421"/>
                </a:lnTo>
                <a:lnTo>
                  <a:pt x="1076307" y="2057844"/>
                </a:lnTo>
                <a:lnTo>
                  <a:pt x="1103339" y="2094283"/>
                </a:lnTo>
                <a:lnTo>
                  <a:pt x="1128524" y="2132612"/>
                </a:lnTo>
                <a:lnTo>
                  <a:pt x="1151789" y="2172857"/>
                </a:lnTo>
                <a:lnTo>
                  <a:pt x="1173062" y="2215043"/>
                </a:lnTo>
                <a:lnTo>
                  <a:pt x="1192269" y="2259193"/>
                </a:lnTo>
                <a:lnTo>
                  <a:pt x="1209337" y="2305333"/>
                </a:lnTo>
                <a:lnTo>
                  <a:pt x="1224194" y="2353487"/>
                </a:lnTo>
                <a:lnTo>
                  <a:pt x="1236767" y="2403680"/>
                </a:lnTo>
                <a:lnTo>
                  <a:pt x="1246982" y="2455936"/>
                </a:lnTo>
                <a:lnTo>
                  <a:pt x="1254767" y="2510281"/>
                </a:lnTo>
                <a:lnTo>
                  <a:pt x="1259784" y="2510713"/>
                </a:lnTo>
                <a:lnTo>
                  <a:pt x="1264978" y="2512225"/>
                </a:lnTo>
                <a:lnTo>
                  <a:pt x="1276624" y="2517622"/>
                </a:lnTo>
                <a:lnTo>
                  <a:pt x="1281894" y="2521064"/>
                </a:lnTo>
                <a:lnTo>
                  <a:pt x="1291762" y="2531071"/>
                </a:lnTo>
                <a:lnTo>
                  <a:pt x="1291648" y="2535859"/>
                </a:lnTo>
                <a:lnTo>
                  <a:pt x="1259098" y="2553944"/>
                </a:lnTo>
                <a:lnTo>
                  <a:pt x="1260839" y="2578845"/>
                </a:lnTo>
                <a:lnTo>
                  <a:pt x="1262097" y="2604150"/>
                </a:lnTo>
                <a:lnTo>
                  <a:pt x="1262861" y="2629861"/>
                </a:lnTo>
                <a:lnTo>
                  <a:pt x="1263124" y="2655976"/>
                </a:lnTo>
                <a:lnTo>
                  <a:pt x="1263124" y="2694546"/>
                </a:lnTo>
                <a:lnTo>
                  <a:pt x="1266680" y="2702255"/>
                </a:lnTo>
                <a:lnTo>
                  <a:pt x="1272865" y="2707792"/>
                </a:lnTo>
                <a:lnTo>
                  <a:pt x="1279189" y="2713761"/>
                </a:lnTo>
                <a:lnTo>
                  <a:pt x="1287622" y="2716428"/>
                </a:lnTo>
                <a:lnTo>
                  <a:pt x="1296093" y="2716428"/>
                </a:lnTo>
                <a:lnTo>
                  <a:pt x="1309236" y="2714296"/>
                </a:lnTo>
                <a:lnTo>
                  <a:pt x="1320666" y="2708268"/>
                </a:lnTo>
                <a:lnTo>
                  <a:pt x="1328588" y="2698897"/>
                </a:lnTo>
                <a:lnTo>
                  <a:pt x="1331208" y="2686735"/>
                </a:lnTo>
                <a:lnTo>
                  <a:pt x="1327235" y="2636246"/>
                </a:lnTo>
                <a:lnTo>
                  <a:pt x="1326273" y="2587144"/>
                </a:lnTo>
                <a:lnTo>
                  <a:pt x="1328205" y="2539376"/>
                </a:lnTo>
                <a:lnTo>
                  <a:pt x="1332914" y="2492889"/>
                </a:lnTo>
                <a:lnTo>
                  <a:pt x="1340283" y="2447632"/>
                </a:lnTo>
                <a:lnTo>
                  <a:pt x="1350195" y="2403551"/>
                </a:lnTo>
                <a:lnTo>
                  <a:pt x="1347033" y="2401430"/>
                </a:lnTo>
                <a:lnTo>
                  <a:pt x="1344226" y="2399093"/>
                </a:lnTo>
                <a:lnTo>
                  <a:pt x="1338663" y="2393378"/>
                </a:lnTo>
                <a:lnTo>
                  <a:pt x="1337482" y="2389847"/>
                </a:lnTo>
                <a:lnTo>
                  <a:pt x="1337558" y="2386139"/>
                </a:lnTo>
                <a:lnTo>
                  <a:pt x="1339624" y="2378303"/>
                </a:lnTo>
                <a:lnTo>
                  <a:pt x="1344969" y="2370921"/>
                </a:lnTo>
                <a:lnTo>
                  <a:pt x="1352885" y="2364668"/>
                </a:lnTo>
                <a:lnTo>
                  <a:pt x="1362666" y="2360218"/>
                </a:lnTo>
                <a:lnTo>
                  <a:pt x="1378491" y="2315353"/>
                </a:lnTo>
                <a:lnTo>
                  <a:pt x="1396829" y="2271644"/>
                </a:lnTo>
                <a:lnTo>
                  <a:pt x="1417538" y="2229024"/>
                </a:lnTo>
                <a:lnTo>
                  <a:pt x="1440473" y="2187425"/>
                </a:lnTo>
                <a:lnTo>
                  <a:pt x="1465492" y="2146781"/>
                </a:lnTo>
                <a:lnTo>
                  <a:pt x="1492450" y="2107023"/>
                </a:lnTo>
                <a:lnTo>
                  <a:pt x="1521205" y="2068085"/>
                </a:lnTo>
                <a:lnTo>
                  <a:pt x="1551612" y="2029900"/>
                </a:lnTo>
                <a:lnTo>
                  <a:pt x="1583529" y="1992400"/>
                </a:lnTo>
                <a:lnTo>
                  <a:pt x="1616812" y="1955518"/>
                </a:lnTo>
                <a:lnTo>
                  <a:pt x="1651317" y="1919187"/>
                </a:lnTo>
                <a:lnTo>
                  <a:pt x="1686902" y="1883339"/>
                </a:lnTo>
                <a:lnTo>
                  <a:pt x="1723422" y="1847907"/>
                </a:lnTo>
                <a:lnTo>
                  <a:pt x="1760734" y="1812825"/>
                </a:lnTo>
                <a:lnTo>
                  <a:pt x="1798695" y="1778024"/>
                </a:lnTo>
                <a:lnTo>
                  <a:pt x="1837161" y="1743437"/>
                </a:lnTo>
                <a:lnTo>
                  <a:pt x="1954156" y="1640293"/>
                </a:lnTo>
                <a:lnTo>
                  <a:pt x="1954893" y="1638960"/>
                </a:lnTo>
                <a:lnTo>
                  <a:pt x="1955972" y="1637652"/>
                </a:lnTo>
                <a:lnTo>
                  <a:pt x="1959808" y="1634096"/>
                </a:lnTo>
                <a:lnTo>
                  <a:pt x="1962462" y="1632102"/>
                </a:lnTo>
                <a:lnTo>
                  <a:pt x="1965408" y="1630400"/>
                </a:lnTo>
                <a:lnTo>
                  <a:pt x="2029889" y="1573288"/>
                </a:lnTo>
                <a:lnTo>
                  <a:pt x="2048962" y="1501940"/>
                </a:lnTo>
                <a:lnTo>
                  <a:pt x="2082629" y="1419199"/>
                </a:lnTo>
                <a:lnTo>
                  <a:pt x="2131202" y="1414854"/>
                </a:lnTo>
                <a:lnTo>
                  <a:pt x="2198752" y="1414233"/>
                </a:lnTo>
                <a:lnTo>
                  <a:pt x="2232396" y="1379571"/>
                </a:lnTo>
                <a:lnTo>
                  <a:pt x="2269510" y="1339287"/>
                </a:lnTo>
                <a:lnTo>
                  <a:pt x="2305088" y="1298259"/>
                </a:lnTo>
                <a:lnTo>
                  <a:pt x="2338944" y="1256401"/>
                </a:lnTo>
                <a:lnTo>
                  <a:pt x="2370891" y="1213625"/>
                </a:lnTo>
                <a:lnTo>
                  <a:pt x="2400744" y="1169843"/>
                </a:lnTo>
                <a:lnTo>
                  <a:pt x="2428315" y="1124969"/>
                </a:lnTo>
                <a:lnTo>
                  <a:pt x="2453418" y="1078915"/>
                </a:lnTo>
                <a:lnTo>
                  <a:pt x="2474176" y="1039925"/>
                </a:lnTo>
                <a:lnTo>
                  <a:pt x="2493116" y="998866"/>
                </a:lnTo>
                <a:lnTo>
                  <a:pt x="2510266" y="955909"/>
                </a:lnTo>
                <a:lnTo>
                  <a:pt x="2525652" y="911222"/>
                </a:lnTo>
                <a:lnTo>
                  <a:pt x="2539303" y="864974"/>
                </a:lnTo>
                <a:lnTo>
                  <a:pt x="2551246" y="817334"/>
                </a:lnTo>
                <a:lnTo>
                  <a:pt x="2561509" y="768470"/>
                </a:lnTo>
                <a:lnTo>
                  <a:pt x="2570118" y="718551"/>
                </a:lnTo>
                <a:lnTo>
                  <a:pt x="2577101" y="667746"/>
                </a:lnTo>
                <a:lnTo>
                  <a:pt x="2582486" y="616224"/>
                </a:lnTo>
                <a:lnTo>
                  <a:pt x="2586301" y="564154"/>
                </a:lnTo>
                <a:lnTo>
                  <a:pt x="2588572" y="511704"/>
                </a:lnTo>
                <a:lnTo>
                  <a:pt x="2589328" y="459043"/>
                </a:lnTo>
                <a:lnTo>
                  <a:pt x="2588595" y="406339"/>
                </a:lnTo>
                <a:lnTo>
                  <a:pt x="2586401" y="353763"/>
                </a:lnTo>
                <a:lnTo>
                  <a:pt x="2582773" y="301482"/>
                </a:lnTo>
                <a:lnTo>
                  <a:pt x="2577740" y="249665"/>
                </a:lnTo>
                <a:lnTo>
                  <a:pt x="2571328" y="198481"/>
                </a:lnTo>
                <a:lnTo>
                  <a:pt x="2563565" y="148099"/>
                </a:lnTo>
                <a:lnTo>
                  <a:pt x="2554478" y="98688"/>
                </a:lnTo>
                <a:lnTo>
                  <a:pt x="2544095" y="50416"/>
                </a:lnTo>
                <a:lnTo>
                  <a:pt x="2532444" y="3452"/>
                </a:lnTo>
                <a:lnTo>
                  <a:pt x="2531465" y="0"/>
                </a:lnTo>
                <a:close/>
              </a:path>
              <a:path w="2589529" h="2716530">
                <a:moveTo>
                  <a:pt x="2198752" y="1414233"/>
                </a:moveTo>
                <a:lnTo>
                  <a:pt x="2166411" y="1414233"/>
                </a:lnTo>
                <a:lnTo>
                  <a:pt x="2177807" y="1414484"/>
                </a:lnTo>
                <a:lnTo>
                  <a:pt x="2186730" y="1415316"/>
                </a:lnTo>
                <a:lnTo>
                  <a:pt x="2192373" y="1416848"/>
                </a:lnTo>
                <a:lnTo>
                  <a:pt x="2193932" y="1419199"/>
                </a:lnTo>
                <a:lnTo>
                  <a:pt x="2198752" y="1414233"/>
                </a:lnTo>
                <a:close/>
              </a:path>
            </a:pathLst>
          </a:custGeom>
          <a:solidFill>
            <a:srgbClr val="C4252D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7" name="object 27"/>
          <p:cNvSpPr/>
          <p:nvPr/>
        </p:nvSpPr>
        <p:spPr>
          <a:xfrm>
            <a:off x="6137636" y="1844914"/>
            <a:ext cx="180049" cy="1745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236227" y="578445"/>
            <a:ext cx="1885950" cy="622062"/>
          </a:xfrm>
          <a:prstGeom prst="rect">
            <a:avLst/>
          </a:prstGeom>
        </p:spPr>
        <p:txBody>
          <a:bodyPr vert="horz" wrap="square" lIns="0" tIns="13939" rIns="0" bIns="0" rtlCol="0" anchor="ctr">
            <a:spAutoFit/>
          </a:bodyPr>
          <a:lstStyle/>
          <a:p>
            <a:pPr marL="13940">
              <a:lnSpc>
                <a:spcPct val="100000"/>
              </a:lnSpc>
              <a:spcBef>
                <a:spcPts val="110"/>
              </a:spcBef>
            </a:pPr>
            <a:r>
              <a:rPr sz="3951" i="1" spc="-99" dirty="0">
                <a:solidFill>
                  <a:srgbClr val="FFFFFF"/>
                </a:solidFill>
                <a:latin typeface="Palatino Linotype"/>
                <a:cs typeface="Palatino Linotype"/>
              </a:rPr>
              <a:t>Gift</a:t>
            </a:r>
            <a:r>
              <a:rPr sz="3951" i="1" spc="-42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51" i="1" spc="44" dirty="0">
                <a:solidFill>
                  <a:srgbClr val="FFFFFF"/>
                </a:solidFill>
                <a:latin typeface="Palatino Linotype"/>
                <a:cs typeface="Palatino Linotype"/>
              </a:rPr>
              <a:t>now,</a:t>
            </a:r>
            <a:endParaRPr sz="3951" dirty="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9245" y="1048159"/>
            <a:ext cx="1830194" cy="622062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>
              <a:spcBef>
                <a:spcPts val="110"/>
              </a:spcBef>
            </a:pPr>
            <a:r>
              <a:rPr sz="3951" i="1" spc="71" dirty="0">
                <a:solidFill>
                  <a:srgbClr val="FFFFFF"/>
                </a:solidFill>
                <a:latin typeface="Palatino Linotype"/>
                <a:cs typeface="Palatino Linotype"/>
              </a:rPr>
              <a:t>pay</a:t>
            </a:r>
            <a:r>
              <a:rPr sz="3951" i="1" spc="-417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3951" i="1" spc="66" dirty="0">
                <a:solidFill>
                  <a:srgbClr val="FFFFFF"/>
                </a:solidFill>
                <a:latin typeface="Palatino Linotype"/>
                <a:cs typeface="Palatino Linotype"/>
              </a:rPr>
              <a:t>later</a:t>
            </a:r>
            <a:endParaRPr sz="3951" dirty="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54305" y="300846"/>
            <a:ext cx="5274234" cy="62569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1" name="object 31"/>
          <p:cNvSpPr/>
          <p:nvPr/>
        </p:nvSpPr>
        <p:spPr>
          <a:xfrm>
            <a:off x="2393698" y="4032377"/>
            <a:ext cx="3375335" cy="2231638"/>
          </a:xfrm>
          <a:custGeom>
            <a:avLst/>
            <a:gdLst/>
            <a:ahLst/>
            <a:cxnLst/>
            <a:rect l="l" t="t" r="r" b="b"/>
            <a:pathLst>
              <a:path w="3075304" h="2033270">
                <a:moveTo>
                  <a:pt x="0" y="2032800"/>
                </a:moveTo>
                <a:lnTo>
                  <a:pt x="3075012" y="2032800"/>
                </a:lnTo>
                <a:lnTo>
                  <a:pt x="3075012" y="0"/>
                </a:lnTo>
                <a:lnTo>
                  <a:pt x="0" y="0"/>
                </a:lnTo>
                <a:lnTo>
                  <a:pt x="0" y="2032800"/>
                </a:lnTo>
                <a:close/>
              </a:path>
            </a:pathLst>
          </a:custGeom>
          <a:solidFill>
            <a:srgbClr val="C4252D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2" name="object 32"/>
          <p:cNvSpPr/>
          <p:nvPr/>
        </p:nvSpPr>
        <p:spPr>
          <a:xfrm>
            <a:off x="2479589" y="4111189"/>
            <a:ext cx="3208763" cy="2074127"/>
          </a:xfrm>
          <a:custGeom>
            <a:avLst/>
            <a:gdLst/>
            <a:ahLst/>
            <a:cxnLst/>
            <a:rect l="l" t="t" r="r" b="b"/>
            <a:pathLst>
              <a:path w="2923540" h="1889760">
                <a:moveTo>
                  <a:pt x="0" y="1889188"/>
                </a:moveTo>
                <a:lnTo>
                  <a:pt x="2922917" y="1889188"/>
                </a:lnTo>
                <a:lnTo>
                  <a:pt x="2922917" y="0"/>
                </a:lnTo>
                <a:lnTo>
                  <a:pt x="0" y="0"/>
                </a:lnTo>
                <a:lnTo>
                  <a:pt x="0" y="1889188"/>
                </a:lnTo>
                <a:close/>
              </a:path>
            </a:pathLst>
          </a:custGeom>
          <a:solidFill>
            <a:srgbClr val="C4252D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3" name="object 33"/>
          <p:cNvSpPr txBox="1"/>
          <p:nvPr/>
        </p:nvSpPr>
        <p:spPr>
          <a:xfrm>
            <a:off x="3258628" y="4233241"/>
            <a:ext cx="1617624" cy="216759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17" spc="-49" dirty="0">
                <a:solidFill>
                  <a:srgbClr val="FFFFFF"/>
                </a:solidFill>
                <a:latin typeface="Lucida Sans"/>
                <a:cs typeface="Lucida Sans"/>
              </a:rPr>
              <a:t>Sign </a:t>
            </a:r>
            <a:r>
              <a:rPr sz="1317" spc="-99" dirty="0">
                <a:solidFill>
                  <a:srgbClr val="FFFFFF"/>
                </a:solidFill>
                <a:latin typeface="Lucida Sans"/>
                <a:cs typeface="Lucida Sans"/>
              </a:rPr>
              <a:t>up </a:t>
            </a:r>
            <a:r>
              <a:rPr sz="1317" spc="-66" dirty="0">
                <a:solidFill>
                  <a:srgbClr val="FFFFFF"/>
                </a:solidFill>
                <a:latin typeface="Lucida Sans"/>
                <a:cs typeface="Lucida Sans"/>
              </a:rPr>
              <a:t>today and</a:t>
            </a:r>
            <a:r>
              <a:rPr sz="1317" spc="-2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17" spc="-66" dirty="0">
                <a:solidFill>
                  <a:srgbClr val="FFFFFF"/>
                </a:solidFill>
                <a:latin typeface="Lucida Sans"/>
                <a:cs typeface="Lucida Sans"/>
              </a:rPr>
              <a:t>get</a:t>
            </a:r>
            <a:endParaRPr sz="1317" dirty="0">
              <a:latin typeface="Lucida Sans"/>
              <a:cs typeface="Lucida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13095" y="5437724"/>
            <a:ext cx="1154848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966" y="0"/>
                </a:lnTo>
              </a:path>
            </a:pathLst>
          </a:custGeom>
          <a:ln w="7226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5" name="object 35"/>
          <p:cNvSpPr/>
          <p:nvPr/>
        </p:nvSpPr>
        <p:spPr>
          <a:xfrm>
            <a:off x="2789287" y="5437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2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6" name="object 36"/>
          <p:cNvSpPr/>
          <p:nvPr/>
        </p:nvSpPr>
        <p:spPr>
          <a:xfrm>
            <a:off x="3979582" y="5437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2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7" name="object 37"/>
          <p:cNvSpPr/>
          <p:nvPr/>
        </p:nvSpPr>
        <p:spPr>
          <a:xfrm>
            <a:off x="4233788" y="5437724"/>
            <a:ext cx="1098395" cy="0"/>
          </a:xfrm>
          <a:custGeom>
            <a:avLst/>
            <a:gdLst/>
            <a:ahLst/>
            <a:cxnLst/>
            <a:rect l="l" t="t" r="r" b="b"/>
            <a:pathLst>
              <a:path w="1000760">
                <a:moveTo>
                  <a:pt x="0" y="0"/>
                </a:moveTo>
                <a:lnTo>
                  <a:pt x="1000201" y="0"/>
                </a:lnTo>
              </a:path>
            </a:pathLst>
          </a:custGeom>
          <a:ln w="7226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8" name="object 38"/>
          <p:cNvSpPr/>
          <p:nvPr/>
        </p:nvSpPr>
        <p:spPr>
          <a:xfrm>
            <a:off x="4210189" y="5437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2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9" name="object 39"/>
          <p:cNvSpPr/>
          <p:nvPr/>
        </p:nvSpPr>
        <p:spPr>
          <a:xfrm>
            <a:off x="5343376" y="5437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2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0" name="object 40"/>
          <p:cNvSpPr/>
          <p:nvPr/>
        </p:nvSpPr>
        <p:spPr>
          <a:xfrm>
            <a:off x="4002902" y="5355727"/>
            <a:ext cx="183981" cy="164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1" name="object 41"/>
          <p:cNvSpPr txBox="1"/>
          <p:nvPr/>
        </p:nvSpPr>
        <p:spPr>
          <a:xfrm>
            <a:off x="2745476" y="5493726"/>
            <a:ext cx="2771078" cy="484227"/>
          </a:xfrm>
          <a:prstGeom prst="rect">
            <a:avLst/>
          </a:prstGeom>
        </p:spPr>
        <p:txBody>
          <a:bodyPr vert="horz" wrap="square" lIns="0" tIns="32059" rIns="0" bIns="0" rtlCol="0">
            <a:spAutoFit/>
          </a:bodyPr>
          <a:lstStyle/>
          <a:p>
            <a:pPr marR="11152" algn="ctr">
              <a:spcBef>
                <a:spcPts val="251"/>
              </a:spcBef>
            </a:pPr>
            <a:r>
              <a:rPr sz="1207" spc="33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7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44" dirty="0">
                <a:solidFill>
                  <a:srgbClr val="FFFFFF"/>
                </a:solidFill>
                <a:latin typeface="Lucida Sans"/>
                <a:cs typeface="Lucida Sans"/>
              </a:rPr>
              <a:t>entered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44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207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11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16" dirty="0">
                <a:solidFill>
                  <a:srgbClr val="FFFFFF"/>
                </a:solidFill>
                <a:latin typeface="Lucida Sans"/>
                <a:cs typeface="Lucida Sans"/>
              </a:rPr>
              <a:t>chance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49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7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38" dirty="0">
                <a:solidFill>
                  <a:srgbClr val="FFFFFF"/>
                </a:solidFill>
                <a:latin typeface="Lucida Sans"/>
                <a:cs typeface="Lucida Sans"/>
              </a:rPr>
              <a:t>win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11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1207" dirty="0">
              <a:latin typeface="Lucida Sans"/>
              <a:cs typeface="Lucida Sans"/>
            </a:endParaRPr>
          </a:p>
          <a:p>
            <a:pPr marR="5576" algn="ctr">
              <a:spcBef>
                <a:spcPts val="148"/>
              </a:spcBef>
            </a:pPr>
            <a:r>
              <a:rPr sz="1646" b="1" spc="33" dirty="0">
                <a:solidFill>
                  <a:srgbClr val="FFFFFF"/>
                </a:solidFill>
                <a:latin typeface="Palatino Linotype"/>
                <a:cs typeface="Palatino Linotype"/>
              </a:rPr>
              <a:t>$</a:t>
            </a:r>
            <a:r>
              <a:rPr sz="1646" b="1" spc="132" dirty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r>
              <a:rPr sz="1646" b="1" spc="44" dirty="0">
                <a:solidFill>
                  <a:srgbClr val="FFFFFF"/>
                </a:solidFill>
                <a:latin typeface="Palatino Linotype"/>
                <a:cs typeface="Palatino Linotype"/>
              </a:rPr>
              <a:t>,00</a:t>
            </a:r>
            <a:r>
              <a:rPr sz="1646" b="1" spc="104" dirty="0">
                <a:solidFill>
                  <a:srgbClr val="FFFFFF"/>
                </a:solidFill>
                <a:latin typeface="Palatino Linotype"/>
                <a:cs typeface="Palatino Linotype"/>
              </a:rPr>
              <a:t>0</a:t>
            </a:r>
            <a:r>
              <a:rPr sz="1646" b="1" spc="-132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46" spc="-148" dirty="0">
                <a:solidFill>
                  <a:srgbClr val="FFFFFF"/>
                </a:solidFill>
                <a:latin typeface="Lucida Sans"/>
                <a:cs typeface="Lucida Sans"/>
              </a:rPr>
              <a:t>Holid</a:t>
            </a:r>
            <a:r>
              <a:rPr sz="1646" spc="-17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646" spc="-82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646" spc="-27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46" spc="-165" dirty="0">
                <a:solidFill>
                  <a:srgbClr val="FFFFFF"/>
                </a:solidFill>
                <a:latin typeface="Lucida Sans"/>
                <a:cs typeface="Lucida Sans"/>
              </a:rPr>
              <a:t>Shoppin</a:t>
            </a:r>
            <a:r>
              <a:rPr sz="1646" spc="-88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1646" spc="-27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46" spc="-143" dirty="0">
                <a:solidFill>
                  <a:srgbClr val="FFFFFF"/>
                </a:solidFill>
                <a:latin typeface="Lucida Sans"/>
                <a:cs typeface="Lucida Sans"/>
              </a:rPr>
              <a:t>Sp</a:t>
            </a:r>
            <a:r>
              <a:rPr sz="1646" spc="-137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646" spc="-132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646" spc="-22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906" b="1" spc="98" baseline="65656" dirty="0">
                <a:solidFill>
                  <a:srgbClr val="FFFFFF"/>
                </a:solidFill>
                <a:latin typeface="Trebuchet MS"/>
                <a:cs typeface="Trebuchet MS"/>
              </a:rPr>
              <a:t>†</a:t>
            </a:r>
            <a:endParaRPr sz="906" baseline="65656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4016" y="4371655"/>
            <a:ext cx="2377998" cy="824746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27879">
              <a:spcBef>
                <a:spcPts val="110"/>
              </a:spcBef>
            </a:pPr>
            <a:r>
              <a:rPr sz="5268" b="1" spc="335" dirty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r>
              <a:rPr sz="5268" b="1" spc="423" dirty="0">
                <a:solidFill>
                  <a:srgbClr val="FFFFFF"/>
                </a:solidFill>
                <a:latin typeface="Palatino Linotype"/>
                <a:cs typeface="Palatino Linotype"/>
              </a:rPr>
              <a:t>0</a:t>
            </a:r>
            <a:r>
              <a:rPr sz="5268" b="1" spc="-1032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r>
              <a:rPr sz="5268" b="1" spc="-697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268" b="1" spc="-71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5268" b="1" spc="384" dirty="0">
                <a:solidFill>
                  <a:srgbClr val="FFFFFF"/>
                </a:solidFill>
                <a:latin typeface="Palatino Linotype"/>
                <a:cs typeface="Palatino Linotype"/>
              </a:rPr>
              <a:t>f</a:t>
            </a:r>
            <a:r>
              <a:rPr sz="1811" b="1" spc="66" baseline="141414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811" baseline="141414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23957" y="5080857"/>
            <a:ext cx="1087244" cy="216759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17" spc="5" dirty="0">
                <a:solidFill>
                  <a:srgbClr val="FFFFFF"/>
                </a:solidFill>
                <a:latin typeface="Gill Sans MT"/>
                <a:cs typeface="Gill Sans MT"/>
              </a:rPr>
              <a:t>your </a:t>
            </a:r>
            <a:r>
              <a:rPr sz="1317" spc="27" dirty="0">
                <a:solidFill>
                  <a:srgbClr val="FFFFFF"/>
                </a:solidFill>
                <a:latin typeface="Gill Sans MT"/>
                <a:cs typeface="Gill Sans MT"/>
              </a:rPr>
              <a:t>first</a:t>
            </a:r>
            <a:r>
              <a:rPr sz="1317" spc="-18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17" spc="-11" dirty="0">
                <a:solidFill>
                  <a:srgbClr val="FFFFFF"/>
                </a:solidFill>
                <a:latin typeface="Gill Sans MT"/>
                <a:cs typeface="Gill Sans MT"/>
              </a:rPr>
              <a:t>order</a:t>
            </a:r>
            <a:endParaRPr sz="1317" dirty="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87037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5" name="object 45"/>
          <p:cNvSpPr/>
          <p:nvPr/>
        </p:nvSpPr>
        <p:spPr>
          <a:xfrm>
            <a:off x="1287037" y="6439829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6" name="object 46"/>
          <p:cNvSpPr/>
          <p:nvPr/>
        </p:nvSpPr>
        <p:spPr>
          <a:xfrm>
            <a:off x="1579756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7" name="object 47"/>
          <p:cNvSpPr/>
          <p:nvPr/>
        </p:nvSpPr>
        <p:spPr>
          <a:xfrm>
            <a:off x="1579756" y="6523464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8" name="object 48"/>
          <p:cNvSpPr/>
          <p:nvPr/>
        </p:nvSpPr>
        <p:spPr>
          <a:xfrm>
            <a:off x="1287037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9" name="object 49"/>
          <p:cNvSpPr/>
          <p:nvPr/>
        </p:nvSpPr>
        <p:spPr>
          <a:xfrm>
            <a:off x="10695878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0" name="object 50"/>
          <p:cNvSpPr/>
          <p:nvPr/>
        </p:nvSpPr>
        <p:spPr>
          <a:xfrm>
            <a:off x="1287037" y="6439829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1" name="object 51"/>
          <p:cNvSpPr/>
          <p:nvPr/>
        </p:nvSpPr>
        <p:spPr>
          <a:xfrm>
            <a:off x="10695878" y="6439829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2" name="object 52"/>
          <p:cNvSpPr/>
          <p:nvPr/>
        </p:nvSpPr>
        <p:spPr>
          <a:xfrm>
            <a:off x="1579756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3" name="object 53"/>
          <p:cNvSpPr/>
          <p:nvPr/>
        </p:nvSpPr>
        <p:spPr>
          <a:xfrm>
            <a:off x="1579756" y="6523464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4" name="object 54"/>
          <p:cNvSpPr/>
          <p:nvPr/>
        </p:nvSpPr>
        <p:spPr>
          <a:xfrm>
            <a:off x="10612244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5" name="object 55"/>
          <p:cNvSpPr/>
          <p:nvPr/>
        </p:nvSpPr>
        <p:spPr>
          <a:xfrm>
            <a:off x="10612244" y="6523464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6" name="object 56"/>
          <p:cNvSpPr/>
          <p:nvPr/>
        </p:nvSpPr>
        <p:spPr>
          <a:xfrm>
            <a:off x="1161586" y="29272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7" name="object 57"/>
          <p:cNvSpPr/>
          <p:nvPr/>
        </p:nvSpPr>
        <p:spPr>
          <a:xfrm>
            <a:off x="10779512" y="29272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8" name="object 58"/>
          <p:cNvSpPr/>
          <p:nvPr/>
        </p:nvSpPr>
        <p:spPr>
          <a:xfrm>
            <a:off x="1161586" y="656528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9" name="object 59"/>
          <p:cNvSpPr/>
          <p:nvPr/>
        </p:nvSpPr>
        <p:spPr>
          <a:xfrm>
            <a:off x="10779512" y="656528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0" name="object 60"/>
          <p:cNvSpPr/>
          <p:nvPr/>
        </p:nvSpPr>
        <p:spPr>
          <a:xfrm>
            <a:off x="1454305" y="0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1" name="object 61"/>
          <p:cNvSpPr/>
          <p:nvPr/>
        </p:nvSpPr>
        <p:spPr>
          <a:xfrm>
            <a:off x="1454305" y="6607098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2" name="object 62"/>
          <p:cNvSpPr/>
          <p:nvPr/>
        </p:nvSpPr>
        <p:spPr>
          <a:xfrm>
            <a:off x="10737695" y="0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3" name="object 63"/>
          <p:cNvSpPr/>
          <p:nvPr/>
        </p:nvSpPr>
        <p:spPr>
          <a:xfrm>
            <a:off x="10737695" y="6607098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</p:spTree>
    <p:extLst>
      <p:ext uri="{BB962C8B-B14F-4D97-AF65-F5344CB8AC3E}">
        <p14:creationId xmlns:p14="http://schemas.microsoft.com/office/powerpoint/2010/main" val="417437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305" y="292720"/>
            <a:ext cx="4757389" cy="6271864"/>
          </a:xfrm>
          <a:custGeom>
            <a:avLst/>
            <a:gdLst/>
            <a:ahLst/>
            <a:cxnLst/>
            <a:rect l="l" t="t" r="r" b="b"/>
            <a:pathLst>
              <a:path w="4334510" h="5714365">
                <a:moveTo>
                  <a:pt x="0" y="5714238"/>
                </a:moveTo>
                <a:lnTo>
                  <a:pt x="4334421" y="5714238"/>
                </a:lnTo>
                <a:lnTo>
                  <a:pt x="4334421" y="0"/>
                </a:lnTo>
                <a:lnTo>
                  <a:pt x="0" y="0"/>
                </a:lnTo>
                <a:lnTo>
                  <a:pt x="0" y="5714238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" name="object 3"/>
          <p:cNvSpPr/>
          <p:nvPr/>
        </p:nvSpPr>
        <p:spPr>
          <a:xfrm>
            <a:off x="1539612" y="3558074"/>
            <a:ext cx="4677240" cy="281568"/>
          </a:xfrm>
          <a:custGeom>
            <a:avLst/>
            <a:gdLst/>
            <a:ahLst/>
            <a:cxnLst/>
            <a:rect l="l" t="t" r="r" b="b"/>
            <a:pathLst>
              <a:path w="4261485" h="256539">
                <a:moveTo>
                  <a:pt x="0" y="256031"/>
                </a:moveTo>
                <a:lnTo>
                  <a:pt x="4261142" y="256031"/>
                </a:lnTo>
                <a:lnTo>
                  <a:pt x="4261142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solidFill>
            <a:srgbClr val="C4252D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" name="object 4"/>
          <p:cNvSpPr/>
          <p:nvPr/>
        </p:nvSpPr>
        <p:spPr>
          <a:xfrm>
            <a:off x="6216476" y="292733"/>
            <a:ext cx="4521818" cy="2250454"/>
          </a:xfrm>
          <a:custGeom>
            <a:avLst/>
            <a:gdLst/>
            <a:ahLst/>
            <a:cxnLst/>
            <a:rect l="l" t="t" r="r" b="b"/>
            <a:pathLst>
              <a:path w="4119879" h="2050414">
                <a:moveTo>
                  <a:pt x="0" y="2050021"/>
                </a:moveTo>
                <a:lnTo>
                  <a:pt x="4119321" y="2050021"/>
                </a:lnTo>
                <a:lnTo>
                  <a:pt x="4119321" y="0"/>
                </a:lnTo>
                <a:lnTo>
                  <a:pt x="0" y="0"/>
                </a:lnTo>
                <a:lnTo>
                  <a:pt x="0" y="2050021"/>
                </a:lnTo>
                <a:close/>
              </a:path>
            </a:pathLst>
          </a:custGeom>
          <a:solidFill>
            <a:srgbClr val="C4252D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" name="object 5"/>
          <p:cNvSpPr txBox="1"/>
          <p:nvPr/>
        </p:nvSpPr>
        <p:spPr>
          <a:xfrm>
            <a:off x="6570874" y="3861417"/>
            <a:ext cx="1000822" cy="353527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 marR="5576">
              <a:lnSpc>
                <a:spcPct val="111100"/>
              </a:lnSpc>
              <a:spcBef>
                <a:spcPts val="110"/>
              </a:spcBef>
            </a:pPr>
            <a:r>
              <a:rPr sz="659" spc="-49" dirty="0">
                <a:solidFill>
                  <a:srgbClr val="333333"/>
                </a:solidFill>
                <a:latin typeface="Lucida Sans"/>
                <a:cs typeface="Lucida Sans"/>
              </a:rPr>
              <a:t>2727</a:t>
            </a:r>
            <a:r>
              <a:rPr sz="659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659" spc="5" dirty="0">
                <a:solidFill>
                  <a:srgbClr val="333333"/>
                </a:solidFill>
                <a:latin typeface="Lucida Sans"/>
                <a:cs typeface="Lucida Sans"/>
              </a:rPr>
              <a:t>Paces</a:t>
            </a:r>
            <a:r>
              <a:rPr sz="659" spc="-82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659" spc="-22" dirty="0">
                <a:solidFill>
                  <a:srgbClr val="333333"/>
                </a:solidFill>
                <a:latin typeface="Lucida Sans"/>
                <a:cs typeface="Lucida Sans"/>
              </a:rPr>
              <a:t>Ferry</a:t>
            </a:r>
            <a:r>
              <a:rPr sz="659" spc="-88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659" spc="-27" dirty="0">
                <a:solidFill>
                  <a:srgbClr val="333333"/>
                </a:solidFill>
                <a:latin typeface="Lucida Sans"/>
                <a:cs typeface="Lucida Sans"/>
              </a:rPr>
              <a:t>Road</a:t>
            </a:r>
            <a:r>
              <a:rPr sz="659" spc="-88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659" spc="27" dirty="0">
                <a:solidFill>
                  <a:srgbClr val="333333"/>
                </a:solidFill>
                <a:latin typeface="Lucida Sans"/>
                <a:cs typeface="Lucida Sans"/>
              </a:rPr>
              <a:t>SE  </a:t>
            </a:r>
            <a:r>
              <a:rPr sz="659" spc="-33" dirty="0">
                <a:solidFill>
                  <a:srgbClr val="333333"/>
                </a:solidFill>
                <a:latin typeface="Lucida Sans"/>
                <a:cs typeface="Lucida Sans"/>
              </a:rPr>
              <a:t>Building </a:t>
            </a:r>
            <a:r>
              <a:rPr sz="659" spc="-60" dirty="0">
                <a:solidFill>
                  <a:srgbClr val="333333"/>
                </a:solidFill>
                <a:latin typeface="Lucida Sans"/>
                <a:cs typeface="Lucida Sans"/>
              </a:rPr>
              <a:t>2, </a:t>
            </a:r>
            <a:r>
              <a:rPr sz="659" spc="-22" dirty="0">
                <a:solidFill>
                  <a:srgbClr val="333333"/>
                </a:solidFill>
                <a:latin typeface="Lucida Sans"/>
                <a:cs typeface="Lucida Sans"/>
              </a:rPr>
              <a:t>Suite</a:t>
            </a:r>
            <a:r>
              <a:rPr sz="659" spc="-148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659" spc="-55" dirty="0">
                <a:solidFill>
                  <a:srgbClr val="333333"/>
                </a:solidFill>
                <a:latin typeface="Lucida Sans"/>
                <a:cs typeface="Lucida Sans"/>
              </a:rPr>
              <a:t>1200</a:t>
            </a:r>
            <a:endParaRPr sz="659" dirty="0">
              <a:latin typeface="Lucida Sans"/>
              <a:cs typeface="Lucida Sans"/>
            </a:endParaRPr>
          </a:p>
          <a:p>
            <a:pPr marL="13940">
              <a:spcBef>
                <a:spcPts val="88"/>
              </a:spcBef>
            </a:pPr>
            <a:r>
              <a:rPr sz="659" spc="-33" dirty="0">
                <a:solidFill>
                  <a:srgbClr val="333333"/>
                </a:solidFill>
                <a:latin typeface="Lucida Sans"/>
                <a:cs typeface="Lucida Sans"/>
              </a:rPr>
              <a:t>Atlanta, </a:t>
            </a:r>
            <a:r>
              <a:rPr sz="659" spc="-27" dirty="0">
                <a:solidFill>
                  <a:srgbClr val="333333"/>
                </a:solidFill>
                <a:latin typeface="Lucida Sans"/>
                <a:cs typeface="Lucida Sans"/>
              </a:rPr>
              <a:t>GA</a:t>
            </a:r>
            <a:r>
              <a:rPr sz="659" spc="-132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659" spc="-44" dirty="0">
                <a:solidFill>
                  <a:srgbClr val="333333"/>
                </a:solidFill>
                <a:latin typeface="Lucida Sans"/>
                <a:cs typeface="Lucida Sans"/>
              </a:rPr>
              <a:t>30339</a:t>
            </a:r>
            <a:endParaRPr sz="659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3966" y="3610570"/>
            <a:ext cx="50180" cy="64816"/>
          </a:xfrm>
          <a:custGeom>
            <a:avLst/>
            <a:gdLst/>
            <a:ahLst/>
            <a:cxnLst/>
            <a:rect l="l" t="t" r="r" b="b"/>
            <a:pathLst>
              <a:path w="45720" h="59054">
                <a:moveTo>
                  <a:pt x="7759" y="0"/>
                </a:moveTo>
                <a:lnTo>
                  <a:pt x="0" y="0"/>
                </a:lnTo>
                <a:lnTo>
                  <a:pt x="0" y="38252"/>
                </a:lnTo>
                <a:lnTo>
                  <a:pt x="1276" y="46002"/>
                </a:lnTo>
                <a:lnTo>
                  <a:pt x="5241" y="52589"/>
                </a:lnTo>
                <a:lnTo>
                  <a:pt x="12097" y="57163"/>
                </a:lnTo>
                <a:lnTo>
                  <a:pt x="22047" y="58877"/>
                </a:lnTo>
                <a:lnTo>
                  <a:pt x="32305" y="57147"/>
                </a:lnTo>
                <a:lnTo>
                  <a:pt x="39508" y="52462"/>
                </a:lnTo>
                <a:lnTo>
                  <a:pt x="39781" y="52019"/>
                </a:lnTo>
                <a:lnTo>
                  <a:pt x="15354" y="52019"/>
                </a:lnTo>
                <a:lnTo>
                  <a:pt x="7759" y="48577"/>
                </a:lnTo>
                <a:lnTo>
                  <a:pt x="7759" y="0"/>
                </a:lnTo>
                <a:close/>
              </a:path>
              <a:path w="45720" h="59054">
                <a:moveTo>
                  <a:pt x="45148" y="0"/>
                </a:moveTo>
                <a:lnTo>
                  <a:pt x="37401" y="0"/>
                </a:lnTo>
                <a:lnTo>
                  <a:pt x="37401" y="48742"/>
                </a:lnTo>
                <a:lnTo>
                  <a:pt x="29413" y="52019"/>
                </a:lnTo>
                <a:lnTo>
                  <a:pt x="39781" y="52019"/>
                </a:lnTo>
                <a:lnTo>
                  <a:pt x="43755" y="45573"/>
                </a:lnTo>
                <a:lnTo>
                  <a:pt x="45148" y="37236"/>
                </a:lnTo>
                <a:lnTo>
                  <a:pt x="451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" name="object 7"/>
          <p:cNvSpPr/>
          <p:nvPr/>
        </p:nvSpPr>
        <p:spPr>
          <a:xfrm>
            <a:off x="9682984" y="3664235"/>
            <a:ext cx="9757" cy="9757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318" y="0"/>
                </a:moveTo>
                <a:lnTo>
                  <a:pt x="0" y="0"/>
                </a:lnTo>
                <a:lnTo>
                  <a:pt x="0" y="8470"/>
                </a:lnTo>
                <a:lnTo>
                  <a:pt x="8318" y="8470"/>
                </a:lnTo>
                <a:lnTo>
                  <a:pt x="8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8" name="object 8"/>
          <p:cNvSpPr/>
          <p:nvPr/>
        </p:nvSpPr>
        <p:spPr>
          <a:xfrm>
            <a:off x="9702582" y="3608897"/>
            <a:ext cx="50180" cy="66907"/>
          </a:xfrm>
          <a:custGeom>
            <a:avLst/>
            <a:gdLst/>
            <a:ahLst/>
            <a:cxnLst/>
            <a:rect l="l" t="t" r="r" b="b"/>
            <a:pathLst>
              <a:path w="45720" h="60960">
                <a:moveTo>
                  <a:pt x="7289" y="40347"/>
                </a:moveTo>
                <a:lnTo>
                  <a:pt x="0" y="40347"/>
                </a:lnTo>
                <a:lnTo>
                  <a:pt x="0" y="45707"/>
                </a:lnTo>
                <a:lnTo>
                  <a:pt x="977" y="50507"/>
                </a:lnTo>
                <a:lnTo>
                  <a:pt x="8394" y="57200"/>
                </a:lnTo>
                <a:lnTo>
                  <a:pt x="12560" y="60401"/>
                </a:lnTo>
                <a:lnTo>
                  <a:pt x="23190" y="60401"/>
                </a:lnTo>
                <a:lnTo>
                  <a:pt x="30840" y="59603"/>
                </a:lnTo>
                <a:lnTo>
                  <a:pt x="38098" y="56829"/>
                </a:lnTo>
                <a:lnTo>
                  <a:pt x="41210" y="53771"/>
                </a:lnTo>
                <a:lnTo>
                  <a:pt x="15748" y="53771"/>
                </a:lnTo>
                <a:lnTo>
                  <a:pt x="7289" y="50736"/>
                </a:lnTo>
                <a:lnTo>
                  <a:pt x="7289" y="40347"/>
                </a:lnTo>
                <a:close/>
              </a:path>
              <a:path w="45720" h="60960">
                <a:moveTo>
                  <a:pt x="21666" y="0"/>
                </a:moveTo>
                <a:lnTo>
                  <a:pt x="12721" y="1513"/>
                </a:lnTo>
                <a:lnTo>
                  <a:pt x="6588" y="5514"/>
                </a:lnTo>
                <a:lnTo>
                  <a:pt x="3060" y="11197"/>
                </a:lnTo>
                <a:lnTo>
                  <a:pt x="1930" y="17754"/>
                </a:lnTo>
                <a:lnTo>
                  <a:pt x="1930" y="27736"/>
                </a:lnTo>
                <a:lnTo>
                  <a:pt x="10388" y="30365"/>
                </a:lnTo>
                <a:lnTo>
                  <a:pt x="35318" y="36195"/>
                </a:lnTo>
                <a:lnTo>
                  <a:pt x="38112" y="38125"/>
                </a:lnTo>
                <a:lnTo>
                  <a:pt x="38112" y="52349"/>
                </a:lnTo>
                <a:lnTo>
                  <a:pt x="28689" y="53771"/>
                </a:lnTo>
                <a:lnTo>
                  <a:pt x="41210" y="53771"/>
                </a:lnTo>
                <a:lnTo>
                  <a:pt x="43515" y="51507"/>
                </a:lnTo>
                <a:lnTo>
                  <a:pt x="45643" y="43065"/>
                </a:lnTo>
                <a:lnTo>
                  <a:pt x="45643" y="33972"/>
                </a:lnTo>
                <a:lnTo>
                  <a:pt x="40043" y="29489"/>
                </a:lnTo>
                <a:lnTo>
                  <a:pt x="12865" y="23177"/>
                </a:lnTo>
                <a:lnTo>
                  <a:pt x="9436" y="21577"/>
                </a:lnTo>
                <a:lnTo>
                  <a:pt x="9436" y="8001"/>
                </a:lnTo>
                <a:lnTo>
                  <a:pt x="17653" y="6642"/>
                </a:lnTo>
                <a:lnTo>
                  <a:pt x="40047" y="6642"/>
                </a:lnTo>
                <a:lnTo>
                  <a:pt x="33570" y="1971"/>
                </a:lnTo>
                <a:lnTo>
                  <a:pt x="21666" y="0"/>
                </a:lnTo>
                <a:close/>
              </a:path>
              <a:path w="45720" h="60960">
                <a:moveTo>
                  <a:pt x="40047" y="6642"/>
                </a:moveTo>
                <a:lnTo>
                  <a:pt x="29019" y="6642"/>
                </a:lnTo>
                <a:lnTo>
                  <a:pt x="36372" y="9436"/>
                </a:lnTo>
                <a:lnTo>
                  <a:pt x="36753" y="18300"/>
                </a:lnTo>
                <a:lnTo>
                  <a:pt x="44018" y="18300"/>
                </a:lnTo>
                <a:lnTo>
                  <a:pt x="43215" y="12778"/>
                </a:lnTo>
                <a:lnTo>
                  <a:pt x="40243" y="6783"/>
                </a:lnTo>
                <a:lnTo>
                  <a:pt x="40047" y="66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9" name="object 9"/>
          <p:cNvSpPr/>
          <p:nvPr/>
        </p:nvSpPr>
        <p:spPr>
          <a:xfrm>
            <a:off x="9761182" y="3664235"/>
            <a:ext cx="9757" cy="9757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8293" y="8470"/>
                </a:moveTo>
                <a:lnTo>
                  <a:pt x="0" y="8470"/>
                </a:lnTo>
                <a:lnTo>
                  <a:pt x="0" y="0"/>
                </a:lnTo>
                <a:lnTo>
                  <a:pt x="8293" y="0"/>
                </a:lnTo>
                <a:lnTo>
                  <a:pt x="8293" y="84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0" name="object 10"/>
          <p:cNvSpPr/>
          <p:nvPr/>
        </p:nvSpPr>
        <p:spPr>
          <a:xfrm>
            <a:off x="9804114" y="3610584"/>
            <a:ext cx="47393" cy="63423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36449" y="0"/>
                </a:moveTo>
                <a:lnTo>
                  <a:pt x="0" y="0"/>
                </a:lnTo>
                <a:lnTo>
                  <a:pt x="0" y="57365"/>
                </a:lnTo>
                <a:lnTo>
                  <a:pt x="7747" y="57365"/>
                </a:lnTo>
                <a:lnTo>
                  <a:pt x="7747" y="33146"/>
                </a:lnTo>
                <a:lnTo>
                  <a:pt x="38277" y="33146"/>
                </a:lnTo>
                <a:lnTo>
                  <a:pt x="41625" y="26517"/>
                </a:lnTo>
                <a:lnTo>
                  <a:pt x="7747" y="26517"/>
                </a:lnTo>
                <a:lnTo>
                  <a:pt x="7747" y="6616"/>
                </a:lnTo>
                <a:lnTo>
                  <a:pt x="42612" y="6616"/>
                </a:lnTo>
                <a:lnTo>
                  <a:pt x="36449" y="0"/>
                </a:lnTo>
                <a:close/>
              </a:path>
              <a:path w="43179" h="57785">
                <a:moveTo>
                  <a:pt x="42612" y="6616"/>
                </a:moveTo>
                <a:lnTo>
                  <a:pt x="29895" y="6616"/>
                </a:lnTo>
                <a:lnTo>
                  <a:pt x="34848" y="8940"/>
                </a:lnTo>
                <a:lnTo>
                  <a:pt x="34848" y="23964"/>
                </a:lnTo>
                <a:lnTo>
                  <a:pt x="30124" y="26517"/>
                </a:lnTo>
                <a:lnTo>
                  <a:pt x="41625" y="26517"/>
                </a:lnTo>
                <a:lnTo>
                  <a:pt x="42837" y="24117"/>
                </a:lnTo>
                <a:lnTo>
                  <a:pt x="42837" y="6857"/>
                </a:lnTo>
                <a:lnTo>
                  <a:pt x="42612" y="66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1" name="object 11"/>
          <p:cNvSpPr/>
          <p:nvPr/>
        </p:nvSpPr>
        <p:spPr>
          <a:xfrm>
            <a:off x="9856986" y="3608911"/>
            <a:ext cx="62029" cy="66907"/>
          </a:xfrm>
          <a:custGeom>
            <a:avLst/>
            <a:gdLst/>
            <a:ahLst/>
            <a:cxnLst/>
            <a:rect l="l" t="t" r="r" b="b"/>
            <a:pathLst>
              <a:path w="56515" h="60960">
                <a:moveTo>
                  <a:pt x="27965" y="0"/>
                </a:moveTo>
                <a:lnTo>
                  <a:pt x="14562" y="2977"/>
                </a:lnTo>
                <a:lnTo>
                  <a:pt x="5953" y="10456"/>
                </a:lnTo>
                <a:lnTo>
                  <a:pt x="1358" y="20257"/>
                </a:lnTo>
                <a:lnTo>
                  <a:pt x="0" y="30200"/>
                </a:lnTo>
                <a:lnTo>
                  <a:pt x="1358" y="40143"/>
                </a:lnTo>
                <a:lnTo>
                  <a:pt x="5953" y="49944"/>
                </a:lnTo>
                <a:lnTo>
                  <a:pt x="14562" y="57423"/>
                </a:lnTo>
                <a:lnTo>
                  <a:pt x="27965" y="60401"/>
                </a:lnTo>
                <a:lnTo>
                  <a:pt x="41375" y="57423"/>
                </a:lnTo>
                <a:lnTo>
                  <a:pt x="45858" y="53530"/>
                </a:lnTo>
                <a:lnTo>
                  <a:pt x="27965" y="53530"/>
                </a:lnTo>
                <a:lnTo>
                  <a:pt x="19593" y="51783"/>
                </a:lnTo>
                <a:lnTo>
                  <a:pt x="13309" y="46928"/>
                </a:lnTo>
                <a:lnTo>
                  <a:pt x="9359" y="39541"/>
                </a:lnTo>
                <a:lnTo>
                  <a:pt x="7988" y="30200"/>
                </a:lnTo>
                <a:lnTo>
                  <a:pt x="9359" y="20854"/>
                </a:lnTo>
                <a:lnTo>
                  <a:pt x="13309" y="13468"/>
                </a:lnTo>
                <a:lnTo>
                  <a:pt x="19593" y="8615"/>
                </a:lnTo>
                <a:lnTo>
                  <a:pt x="27965" y="6870"/>
                </a:lnTo>
                <a:lnTo>
                  <a:pt x="45858" y="6870"/>
                </a:lnTo>
                <a:lnTo>
                  <a:pt x="41375" y="2977"/>
                </a:lnTo>
                <a:lnTo>
                  <a:pt x="27965" y="0"/>
                </a:lnTo>
                <a:close/>
              </a:path>
              <a:path w="56515" h="60960">
                <a:moveTo>
                  <a:pt x="45858" y="6870"/>
                </a:moveTo>
                <a:lnTo>
                  <a:pt x="27965" y="6870"/>
                </a:lnTo>
                <a:lnTo>
                  <a:pt x="36348" y="8615"/>
                </a:lnTo>
                <a:lnTo>
                  <a:pt x="42630" y="13468"/>
                </a:lnTo>
                <a:lnTo>
                  <a:pt x="46574" y="20854"/>
                </a:lnTo>
                <a:lnTo>
                  <a:pt x="47942" y="30200"/>
                </a:lnTo>
                <a:lnTo>
                  <a:pt x="46574" y="39541"/>
                </a:lnTo>
                <a:lnTo>
                  <a:pt x="42630" y="46928"/>
                </a:lnTo>
                <a:lnTo>
                  <a:pt x="36348" y="51783"/>
                </a:lnTo>
                <a:lnTo>
                  <a:pt x="27965" y="53530"/>
                </a:lnTo>
                <a:lnTo>
                  <a:pt x="45858" y="53530"/>
                </a:lnTo>
                <a:lnTo>
                  <a:pt x="49988" y="49944"/>
                </a:lnTo>
                <a:lnTo>
                  <a:pt x="54584" y="40143"/>
                </a:lnTo>
                <a:lnTo>
                  <a:pt x="55943" y="30200"/>
                </a:lnTo>
                <a:lnTo>
                  <a:pt x="54584" y="20257"/>
                </a:lnTo>
                <a:lnTo>
                  <a:pt x="49988" y="10456"/>
                </a:lnTo>
                <a:lnTo>
                  <a:pt x="45858" y="68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2" name="object 12"/>
          <p:cNvSpPr/>
          <p:nvPr/>
        </p:nvSpPr>
        <p:spPr>
          <a:xfrm>
            <a:off x="9924618" y="3608897"/>
            <a:ext cx="50180" cy="66907"/>
          </a:xfrm>
          <a:custGeom>
            <a:avLst/>
            <a:gdLst/>
            <a:ahLst/>
            <a:cxnLst/>
            <a:rect l="l" t="t" r="r" b="b"/>
            <a:pathLst>
              <a:path w="45720" h="60960">
                <a:moveTo>
                  <a:pt x="7277" y="40347"/>
                </a:moveTo>
                <a:lnTo>
                  <a:pt x="0" y="40347"/>
                </a:lnTo>
                <a:lnTo>
                  <a:pt x="0" y="45707"/>
                </a:lnTo>
                <a:lnTo>
                  <a:pt x="965" y="50507"/>
                </a:lnTo>
                <a:lnTo>
                  <a:pt x="8382" y="57200"/>
                </a:lnTo>
                <a:lnTo>
                  <a:pt x="12547" y="60401"/>
                </a:lnTo>
                <a:lnTo>
                  <a:pt x="23164" y="60401"/>
                </a:lnTo>
                <a:lnTo>
                  <a:pt x="30820" y="59603"/>
                </a:lnTo>
                <a:lnTo>
                  <a:pt x="38077" y="56829"/>
                </a:lnTo>
                <a:lnTo>
                  <a:pt x="41188" y="53771"/>
                </a:lnTo>
                <a:lnTo>
                  <a:pt x="15735" y="53771"/>
                </a:lnTo>
                <a:lnTo>
                  <a:pt x="7277" y="50736"/>
                </a:lnTo>
                <a:lnTo>
                  <a:pt x="7277" y="40347"/>
                </a:lnTo>
                <a:close/>
              </a:path>
              <a:path w="45720" h="60960">
                <a:moveTo>
                  <a:pt x="21640" y="0"/>
                </a:moveTo>
                <a:lnTo>
                  <a:pt x="12690" y="1513"/>
                </a:lnTo>
                <a:lnTo>
                  <a:pt x="6557" y="5514"/>
                </a:lnTo>
                <a:lnTo>
                  <a:pt x="3033" y="11197"/>
                </a:lnTo>
                <a:lnTo>
                  <a:pt x="1905" y="17754"/>
                </a:lnTo>
                <a:lnTo>
                  <a:pt x="1905" y="27736"/>
                </a:lnTo>
                <a:lnTo>
                  <a:pt x="10375" y="30365"/>
                </a:lnTo>
                <a:lnTo>
                  <a:pt x="35306" y="36195"/>
                </a:lnTo>
                <a:lnTo>
                  <a:pt x="38112" y="38125"/>
                </a:lnTo>
                <a:lnTo>
                  <a:pt x="38112" y="52349"/>
                </a:lnTo>
                <a:lnTo>
                  <a:pt x="28676" y="53771"/>
                </a:lnTo>
                <a:lnTo>
                  <a:pt x="41188" y="53771"/>
                </a:lnTo>
                <a:lnTo>
                  <a:pt x="43492" y="51507"/>
                </a:lnTo>
                <a:lnTo>
                  <a:pt x="45618" y="43065"/>
                </a:lnTo>
                <a:lnTo>
                  <a:pt x="45618" y="33972"/>
                </a:lnTo>
                <a:lnTo>
                  <a:pt x="40030" y="29489"/>
                </a:lnTo>
                <a:lnTo>
                  <a:pt x="12839" y="23177"/>
                </a:lnTo>
                <a:lnTo>
                  <a:pt x="9410" y="21577"/>
                </a:lnTo>
                <a:lnTo>
                  <a:pt x="9410" y="8001"/>
                </a:lnTo>
                <a:lnTo>
                  <a:pt x="17640" y="6642"/>
                </a:lnTo>
                <a:lnTo>
                  <a:pt x="40031" y="6642"/>
                </a:lnTo>
                <a:lnTo>
                  <a:pt x="33551" y="1971"/>
                </a:lnTo>
                <a:lnTo>
                  <a:pt x="21640" y="0"/>
                </a:lnTo>
                <a:close/>
              </a:path>
              <a:path w="45720" h="60960">
                <a:moveTo>
                  <a:pt x="40031" y="6642"/>
                </a:moveTo>
                <a:lnTo>
                  <a:pt x="28981" y="6642"/>
                </a:lnTo>
                <a:lnTo>
                  <a:pt x="36347" y="9436"/>
                </a:lnTo>
                <a:lnTo>
                  <a:pt x="36753" y="18300"/>
                </a:lnTo>
                <a:lnTo>
                  <a:pt x="44030" y="18300"/>
                </a:lnTo>
                <a:lnTo>
                  <a:pt x="43207" y="12778"/>
                </a:lnTo>
                <a:lnTo>
                  <a:pt x="40227" y="6783"/>
                </a:lnTo>
                <a:lnTo>
                  <a:pt x="40031" y="66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3" name="object 13"/>
          <p:cNvSpPr/>
          <p:nvPr/>
        </p:nvSpPr>
        <p:spPr>
          <a:xfrm>
            <a:off x="9978533" y="3610570"/>
            <a:ext cx="51574" cy="63423"/>
          </a:xfrm>
          <a:custGeom>
            <a:avLst/>
            <a:gdLst/>
            <a:ahLst/>
            <a:cxnLst/>
            <a:rect l="l" t="t" r="r" b="b"/>
            <a:pathLst>
              <a:path w="46990" h="57785">
                <a:moveTo>
                  <a:pt x="27165" y="6858"/>
                </a:moveTo>
                <a:lnTo>
                  <a:pt x="19418" y="6858"/>
                </a:lnTo>
                <a:lnTo>
                  <a:pt x="19418" y="57365"/>
                </a:lnTo>
                <a:lnTo>
                  <a:pt x="27165" y="57365"/>
                </a:lnTo>
                <a:lnTo>
                  <a:pt x="27165" y="6858"/>
                </a:lnTo>
                <a:close/>
              </a:path>
              <a:path w="46990" h="57785">
                <a:moveTo>
                  <a:pt x="46583" y="0"/>
                </a:moveTo>
                <a:lnTo>
                  <a:pt x="0" y="0"/>
                </a:lnTo>
                <a:lnTo>
                  <a:pt x="0" y="6858"/>
                </a:lnTo>
                <a:lnTo>
                  <a:pt x="46583" y="6858"/>
                </a:lnTo>
                <a:lnTo>
                  <a:pt x="465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4" name="object 14"/>
          <p:cNvSpPr/>
          <p:nvPr/>
        </p:nvSpPr>
        <p:spPr>
          <a:xfrm>
            <a:off x="10020211" y="3610570"/>
            <a:ext cx="56453" cy="63423"/>
          </a:xfrm>
          <a:custGeom>
            <a:avLst/>
            <a:gdLst/>
            <a:ahLst/>
            <a:cxnLst/>
            <a:rect l="l" t="t" r="r" b="b"/>
            <a:pathLst>
              <a:path w="51434" h="57785">
                <a:moveTo>
                  <a:pt x="30340" y="0"/>
                </a:moveTo>
                <a:lnTo>
                  <a:pt x="21564" y="0"/>
                </a:lnTo>
                <a:lnTo>
                  <a:pt x="0" y="57365"/>
                </a:lnTo>
                <a:lnTo>
                  <a:pt x="7962" y="57365"/>
                </a:lnTo>
                <a:lnTo>
                  <a:pt x="13970" y="40665"/>
                </a:lnTo>
                <a:lnTo>
                  <a:pt x="45068" y="40665"/>
                </a:lnTo>
                <a:lnTo>
                  <a:pt x="42580" y="33794"/>
                </a:lnTo>
                <a:lnTo>
                  <a:pt x="16383" y="33794"/>
                </a:lnTo>
                <a:lnTo>
                  <a:pt x="25552" y="8547"/>
                </a:lnTo>
                <a:lnTo>
                  <a:pt x="33435" y="8547"/>
                </a:lnTo>
                <a:lnTo>
                  <a:pt x="30340" y="0"/>
                </a:lnTo>
                <a:close/>
              </a:path>
              <a:path w="51434" h="57785">
                <a:moveTo>
                  <a:pt x="45068" y="40665"/>
                </a:moveTo>
                <a:lnTo>
                  <a:pt x="36982" y="40665"/>
                </a:lnTo>
                <a:lnTo>
                  <a:pt x="42659" y="57365"/>
                </a:lnTo>
                <a:lnTo>
                  <a:pt x="51117" y="57365"/>
                </a:lnTo>
                <a:lnTo>
                  <a:pt x="45068" y="40665"/>
                </a:lnTo>
                <a:close/>
              </a:path>
              <a:path w="51434" h="57785">
                <a:moveTo>
                  <a:pt x="33435" y="8547"/>
                </a:moveTo>
                <a:lnTo>
                  <a:pt x="25717" y="8547"/>
                </a:lnTo>
                <a:lnTo>
                  <a:pt x="34175" y="33794"/>
                </a:lnTo>
                <a:lnTo>
                  <a:pt x="42580" y="33794"/>
                </a:lnTo>
                <a:lnTo>
                  <a:pt x="33435" y="85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5" name="object 15"/>
          <p:cNvSpPr/>
          <p:nvPr/>
        </p:nvSpPr>
        <p:spPr>
          <a:xfrm>
            <a:off x="10077557" y="3608897"/>
            <a:ext cx="57847" cy="66907"/>
          </a:xfrm>
          <a:custGeom>
            <a:avLst/>
            <a:gdLst/>
            <a:ahLst/>
            <a:cxnLst/>
            <a:rect l="l" t="t" r="r" b="b"/>
            <a:pathLst>
              <a:path w="52704" h="60960">
                <a:moveTo>
                  <a:pt x="27165" y="0"/>
                </a:moveTo>
                <a:lnTo>
                  <a:pt x="15023" y="2678"/>
                </a:lnTo>
                <a:lnTo>
                  <a:pt x="6562" y="9620"/>
                </a:lnTo>
                <a:lnTo>
                  <a:pt x="1612" y="19180"/>
                </a:lnTo>
                <a:lnTo>
                  <a:pt x="0" y="29718"/>
                </a:lnTo>
                <a:lnTo>
                  <a:pt x="171" y="34900"/>
                </a:lnTo>
                <a:lnTo>
                  <a:pt x="16763" y="60401"/>
                </a:lnTo>
                <a:lnTo>
                  <a:pt x="34429" y="60401"/>
                </a:lnTo>
                <a:lnTo>
                  <a:pt x="41605" y="56883"/>
                </a:lnTo>
                <a:lnTo>
                  <a:pt x="43868" y="53759"/>
                </a:lnTo>
                <a:lnTo>
                  <a:pt x="27063" y="53759"/>
                </a:lnTo>
                <a:lnTo>
                  <a:pt x="17653" y="51707"/>
                </a:lnTo>
                <a:lnTo>
                  <a:pt x="11810" y="46318"/>
                </a:lnTo>
                <a:lnTo>
                  <a:pt x="8825" y="38741"/>
                </a:lnTo>
                <a:lnTo>
                  <a:pt x="7988" y="30124"/>
                </a:lnTo>
                <a:lnTo>
                  <a:pt x="9471" y="20158"/>
                </a:lnTo>
                <a:lnTo>
                  <a:pt x="13506" y="12868"/>
                </a:lnTo>
                <a:lnTo>
                  <a:pt x="19475" y="8393"/>
                </a:lnTo>
                <a:lnTo>
                  <a:pt x="26758" y="6870"/>
                </a:lnTo>
                <a:lnTo>
                  <a:pt x="44852" y="6870"/>
                </a:lnTo>
                <a:lnTo>
                  <a:pt x="42683" y="4645"/>
                </a:lnTo>
                <a:lnTo>
                  <a:pt x="35233" y="1149"/>
                </a:lnTo>
                <a:lnTo>
                  <a:pt x="27165" y="0"/>
                </a:lnTo>
                <a:close/>
              </a:path>
              <a:path w="52704" h="60960">
                <a:moveTo>
                  <a:pt x="52400" y="51447"/>
                </a:moveTo>
                <a:lnTo>
                  <a:pt x="45542" y="51447"/>
                </a:lnTo>
                <a:lnTo>
                  <a:pt x="47370" y="58889"/>
                </a:lnTo>
                <a:lnTo>
                  <a:pt x="52400" y="58889"/>
                </a:lnTo>
                <a:lnTo>
                  <a:pt x="52400" y="51447"/>
                </a:lnTo>
                <a:close/>
              </a:path>
              <a:path w="52704" h="60960">
                <a:moveTo>
                  <a:pt x="52400" y="28206"/>
                </a:moveTo>
                <a:lnTo>
                  <a:pt x="27241" y="28206"/>
                </a:lnTo>
                <a:lnTo>
                  <a:pt x="27241" y="34848"/>
                </a:lnTo>
                <a:lnTo>
                  <a:pt x="45135" y="34848"/>
                </a:lnTo>
                <a:lnTo>
                  <a:pt x="45135" y="40995"/>
                </a:lnTo>
                <a:lnTo>
                  <a:pt x="43853" y="46101"/>
                </a:lnTo>
                <a:lnTo>
                  <a:pt x="34582" y="53454"/>
                </a:lnTo>
                <a:lnTo>
                  <a:pt x="29959" y="53759"/>
                </a:lnTo>
                <a:lnTo>
                  <a:pt x="43868" y="53759"/>
                </a:lnTo>
                <a:lnTo>
                  <a:pt x="45542" y="51447"/>
                </a:lnTo>
                <a:lnTo>
                  <a:pt x="52400" y="51447"/>
                </a:lnTo>
                <a:lnTo>
                  <a:pt x="52400" y="28206"/>
                </a:lnTo>
                <a:close/>
              </a:path>
              <a:path w="52704" h="60960">
                <a:moveTo>
                  <a:pt x="44852" y="6870"/>
                </a:moveTo>
                <a:lnTo>
                  <a:pt x="33070" y="6870"/>
                </a:lnTo>
                <a:lnTo>
                  <a:pt x="41465" y="8953"/>
                </a:lnTo>
                <a:lnTo>
                  <a:pt x="43929" y="18948"/>
                </a:lnTo>
                <a:lnTo>
                  <a:pt x="51447" y="18948"/>
                </a:lnTo>
                <a:lnTo>
                  <a:pt x="48444" y="10554"/>
                </a:lnTo>
                <a:lnTo>
                  <a:pt x="44852" y="68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6" name="object 16"/>
          <p:cNvSpPr/>
          <p:nvPr/>
        </p:nvSpPr>
        <p:spPr>
          <a:xfrm>
            <a:off x="10147670" y="3610570"/>
            <a:ext cx="46696" cy="63423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41783" y="0"/>
                </a:moveTo>
                <a:lnTo>
                  <a:pt x="0" y="0"/>
                </a:lnTo>
                <a:lnTo>
                  <a:pt x="0" y="57365"/>
                </a:lnTo>
                <a:lnTo>
                  <a:pt x="42354" y="57365"/>
                </a:lnTo>
                <a:lnTo>
                  <a:pt x="42354" y="50495"/>
                </a:lnTo>
                <a:lnTo>
                  <a:pt x="7747" y="50495"/>
                </a:lnTo>
                <a:lnTo>
                  <a:pt x="7747" y="31318"/>
                </a:lnTo>
                <a:lnTo>
                  <a:pt x="39166" y="31318"/>
                </a:lnTo>
                <a:lnTo>
                  <a:pt x="39166" y="24447"/>
                </a:lnTo>
                <a:lnTo>
                  <a:pt x="7747" y="24447"/>
                </a:lnTo>
                <a:lnTo>
                  <a:pt x="7747" y="6857"/>
                </a:lnTo>
                <a:lnTo>
                  <a:pt x="41783" y="6857"/>
                </a:lnTo>
                <a:lnTo>
                  <a:pt x="417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7" name="object 17"/>
          <p:cNvSpPr/>
          <p:nvPr/>
        </p:nvSpPr>
        <p:spPr>
          <a:xfrm>
            <a:off x="9816325" y="3758979"/>
            <a:ext cx="48787" cy="63423"/>
          </a:xfrm>
          <a:custGeom>
            <a:avLst/>
            <a:gdLst/>
            <a:ahLst/>
            <a:cxnLst/>
            <a:rect l="l" t="t" r="r" b="b"/>
            <a:pathLst>
              <a:path w="44450" h="57785">
                <a:moveTo>
                  <a:pt x="26200" y="0"/>
                </a:moveTo>
                <a:lnTo>
                  <a:pt x="0" y="0"/>
                </a:lnTo>
                <a:lnTo>
                  <a:pt x="0" y="57378"/>
                </a:lnTo>
                <a:lnTo>
                  <a:pt x="11988" y="57378"/>
                </a:lnTo>
                <a:lnTo>
                  <a:pt x="11988" y="36677"/>
                </a:lnTo>
                <a:lnTo>
                  <a:pt x="25730" y="36677"/>
                </a:lnTo>
                <a:lnTo>
                  <a:pt x="35094" y="34550"/>
                </a:lnTo>
                <a:lnTo>
                  <a:pt x="40662" y="29481"/>
                </a:lnTo>
                <a:lnTo>
                  <a:pt x="41857" y="26784"/>
                </a:lnTo>
                <a:lnTo>
                  <a:pt x="11988" y="26784"/>
                </a:lnTo>
                <a:lnTo>
                  <a:pt x="11988" y="9918"/>
                </a:lnTo>
                <a:lnTo>
                  <a:pt x="42296" y="9918"/>
                </a:lnTo>
                <a:lnTo>
                  <a:pt x="39282" y="4965"/>
                </a:lnTo>
                <a:lnTo>
                  <a:pt x="33674" y="1287"/>
                </a:lnTo>
                <a:lnTo>
                  <a:pt x="26200" y="0"/>
                </a:lnTo>
                <a:close/>
              </a:path>
              <a:path w="44450" h="57785">
                <a:moveTo>
                  <a:pt x="42296" y="9918"/>
                </a:moveTo>
                <a:lnTo>
                  <a:pt x="28930" y="9918"/>
                </a:lnTo>
                <a:lnTo>
                  <a:pt x="32042" y="12242"/>
                </a:lnTo>
                <a:lnTo>
                  <a:pt x="32042" y="26784"/>
                </a:lnTo>
                <a:lnTo>
                  <a:pt x="41857" y="26784"/>
                </a:lnTo>
                <a:lnTo>
                  <a:pt x="43339" y="23438"/>
                </a:lnTo>
                <a:lnTo>
                  <a:pt x="44030" y="18389"/>
                </a:lnTo>
                <a:lnTo>
                  <a:pt x="42807" y="10758"/>
                </a:lnTo>
                <a:lnTo>
                  <a:pt x="42296" y="99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8" name="object 18"/>
          <p:cNvSpPr/>
          <p:nvPr/>
        </p:nvSpPr>
        <p:spPr>
          <a:xfrm>
            <a:off x="9859689" y="3758964"/>
            <a:ext cx="59938" cy="63423"/>
          </a:xfrm>
          <a:custGeom>
            <a:avLst/>
            <a:gdLst/>
            <a:ahLst/>
            <a:cxnLst/>
            <a:rect l="l" t="t" r="r" b="b"/>
            <a:pathLst>
              <a:path w="54609" h="57785">
                <a:moveTo>
                  <a:pt x="34277" y="0"/>
                </a:moveTo>
                <a:lnTo>
                  <a:pt x="20459" y="0"/>
                </a:lnTo>
                <a:lnTo>
                  <a:pt x="0" y="57378"/>
                </a:lnTo>
                <a:lnTo>
                  <a:pt x="12623" y="57378"/>
                </a:lnTo>
                <a:lnTo>
                  <a:pt x="16624" y="45554"/>
                </a:lnTo>
                <a:lnTo>
                  <a:pt x="50319" y="45554"/>
                </a:lnTo>
                <a:lnTo>
                  <a:pt x="46826" y="35636"/>
                </a:lnTo>
                <a:lnTo>
                  <a:pt x="19824" y="35636"/>
                </a:lnTo>
                <a:lnTo>
                  <a:pt x="27178" y="12953"/>
                </a:lnTo>
                <a:lnTo>
                  <a:pt x="38839" y="12953"/>
                </a:lnTo>
                <a:lnTo>
                  <a:pt x="34277" y="0"/>
                </a:lnTo>
                <a:close/>
              </a:path>
              <a:path w="54609" h="57785">
                <a:moveTo>
                  <a:pt x="50319" y="45554"/>
                </a:moveTo>
                <a:lnTo>
                  <a:pt x="37795" y="45554"/>
                </a:lnTo>
                <a:lnTo>
                  <a:pt x="41465" y="57378"/>
                </a:lnTo>
                <a:lnTo>
                  <a:pt x="54483" y="57378"/>
                </a:lnTo>
                <a:lnTo>
                  <a:pt x="50319" y="45554"/>
                </a:lnTo>
                <a:close/>
              </a:path>
              <a:path w="54609" h="57785">
                <a:moveTo>
                  <a:pt x="38839" y="12953"/>
                </a:moveTo>
                <a:lnTo>
                  <a:pt x="27330" y="12953"/>
                </a:lnTo>
                <a:lnTo>
                  <a:pt x="34442" y="35636"/>
                </a:lnTo>
                <a:lnTo>
                  <a:pt x="46826" y="35636"/>
                </a:lnTo>
                <a:lnTo>
                  <a:pt x="38839" y="129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19" name="object 19"/>
          <p:cNvSpPr/>
          <p:nvPr/>
        </p:nvSpPr>
        <p:spPr>
          <a:xfrm>
            <a:off x="9925371" y="3758979"/>
            <a:ext cx="13242" cy="63423"/>
          </a:xfrm>
          <a:custGeom>
            <a:avLst/>
            <a:gdLst/>
            <a:ahLst/>
            <a:cxnLst/>
            <a:rect l="l" t="t" r="r" b="b"/>
            <a:pathLst>
              <a:path w="12065" h="57785">
                <a:moveTo>
                  <a:pt x="11988" y="57378"/>
                </a:moveTo>
                <a:lnTo>
                  <a:pt x="0" y="57378"/>
                </a:lnTo>
                <a:lnTo>
                  <a:pt x="0" y="0"/>
                </a:lnTo>
                <a:lnTo>
                  <a:pt x="11988" y="0"/>
                </a:lnTo>
                <a:lnTo>
                  <a:pt x="11988" y="573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0" name="object 20"/>
          <p:cNvSpPr/>
          <p:nvPr/>
        </p:nvSpPr>
        <p:spPr>
          <a:xfrm>
            <a:off x="9949318" y="3758979"/>
            <a:ext cx="53665" cy="63423"/>
          </a:xfrm>
          <a:custGeom>
            <a:avLst/>
            <a:gdLst/>
            <a:ahLst/>
            <a:cxnLst/>
            <a:rect l="l" t="t" r="r" b="b"/>
            <a:pathLst>
              <a:path w="48895" h="57785">
                <a:moveTo>
                  <a:pt x="25336" y="0"/>
                </a:moveTo>
                <a:lnTo>
                  <a:pt x="0" y="0"/>
                </a:lnTo>
                <a:lnTo>
                  <a:pt x="0" y="57365"/>
                </a:lnTo>
                <a:lnTo>
                  <a:pt x="24841" y="57365"/>
                </a:lnTo>
                <a:lnTo>
                  <a:pt x="36550" y="54401"/>
                </a:lnTo>
                <a:lnTo>
                  <a:pt x="43356" y="47459"/>
                </a:lnTo>
                <a:lnTo>
                  <a:pt x="11747" y="47459"/>
                </a:lnTo>
                <a:lnTo>
                  <a:pt x="11747" y="9918"/>
                </a:lnTo>
                <a:lnTo>
                  <a:pt x="44373" y="9918"/>
                </a:lnTo>
                <a:lnTo>
                  <a:pt x="44243" y="9588"/>
                </a:lnTo>
                <a:lnTo>
                  <a:pt x="37134" y="2741"/>
                </a:lnTo>
                <a:lnTo>
                  <a:pt x="25336" y="0"/>
                </a:lnTo>
                <a:close/>
              </a:path>
              <a:path w="48895" h="57785">
                <a:moveTo>
                  <a:pt x="44373" y="9918"/>
                </a:moveTo>
                <a:lnTo>
                  <a:pt x="28359" y="9918"/>
                </a:lnTo>
                <a:lnTo>
                  <a:pt x="36423" y="11264"/>
                </a:lnTo>
                <a:lnTo>
                  <a:pt x="36423" y="37642"/>
                </a:lnTo>
                <a:lnTo>
                  <a:pt x="33159" y="47459"/>
                </a:lnTo>
                <a:lnTo>
                  <a:pt x="43356" y="47459"/>
                </a:lnTo>
                <a:lnTo>
                  <a:pt x="43848" y="46958"/>
                </a:lnTo>
                <a:lnTo>
                  <a:pt x="47595" y="37209"/>
                </a:lnTo>
                <a:lnTo>
                  <a:pt x="48653" y="27330"/>
                </a:lnTo>
                <a:lnTo>
                  <a:pt x="47728" y="18473"/>
                </a:lnTo>
                <a:lnTo>
                  <a:pt x="44373" y="991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1" name="object 21"/>
          <p:cNvSpPr/>
          <p:nvPr/>
        </p:nvSpPr>
        <p:spPr>
          <a:xfrm>
            <a:off x="9994912" y="3475543"/>
            <a:ext cx="48787" cy="64118"/>
          </a:xfrm>
          <a:custGeom>
            <a:avLst/>
            <a:gdLst/>
            <a:ahLst/>
            <a:cxnLst/>
            <a:rect l="l" t="t" r="r" b="b"/>
            <a:pathLst>
              <a:path w="44450" h="58419">
                <a:moveTo>
                  <a:pt x="7010" y="38912"/>
                </a:moveTo>
                <a:lnTo>
                  <a:pt x="0" y="38912"/>
                </a:lnTo>
                <a:lnTo>
                  <a:pt x="0" y="44069"/>
                </a:lnTo>
                <a:lnTo>
                  <a:pt x="927" y="48704"/>
                </a:lnTo>
                <a:lnTo>
                  <a:pt x="8089" y="55168"/>
                </a:lnTo>
                <a:lnTo>
                  <a:pt x="12103" y="58254"/>
                </a:lnTo>
                <a:lnTo>
                  <a:pt x="22352" y="58254"/>
                </a:lnTo>
                <a:lnTo>
                  <a:pt x="29732" y="57484"/>
                </a:lnTo>
                <a:lnTo>
                  <a:pt x="36731" y="54806"/>
                </a:lnTo>
                <a:lnTo>
                  <a:pt x="39734" y="51854"/>
                </a:lnTo>
                <a:lnTo>
                  <a:pt x="15189" y="51854"/>
                </a:lnTo>
                <a:lnTo>
                  <a:pt x="7010" y="48933"/>
                </a:lnTo>
                <a:lnTo>
                  <a:pt x="7010" y="38912"/>
                </a:lnTo>
                <a:close/>
              </a:path>
              <a:path w="44450" h="58419">
                <a:moveTo>
                  <a:pt x="20891" y="0"/>
                </a:moveTo>
                <a:lnTo>
                  <a:pt x="12259" y="1458"/>
                </a:lnTo>
                <a:lnTo>
                  <a:pt x="6343" y="5314"/>
                </a:lnTo>
                <a:lnTo>
                  <a:pt x="2942" y="10790"/>
                </a:lnTo>
                <a:lnTo>
                  <a:pt x="1854" y="17106"/>
                </a:lnTo>
                <a:lnTo>
                  <a:pt x="1854" y="26733"/>
                </a:lnTo>
                <a:lnTo>
                  <a:pt x="10020" y="29273"/>
                </a:lnTo>
                <a:lnTo>
                  <a:pt x="34074" y="34899"/>
                </a:lnTo>
                <a:lnTo>
                  <a:pt x="36741" y="36753"/>
                </a:lnTo>
                <a:lnTo>
                  <a:pt x="36741" y="50469"/>
                </a:lnTo>
                <a:lnTo>
                  <a:pt x="27660" y="51854"/>
                </a:lnTo>
                <a:lnTo>
                  <a:pt x="39734" y="51854"/>
                </a:lnTo>
                <a:lnTo>
                  <a:pt x="41954" y="49671"/>
                </a:lnTo>
                <a:lnTo>
                  <a:pt x="44005" y="41529"/>
                </a:lnTo>
                <a:lnTo>
                  <a:pt x="44005" y="32740"/>
                </a:lnTo>
                <a:lnTo>
                  <a:pt x="38620" y="28422"/>
                </a:lnTo>
                <a:lnTo>
                  <a:pt x="12395" y="22339"/>
                </a:lnTo>
                <a:lnTo>
                  <a:pt x="9105" y="20802"/>
                </a:lnTo>
                <a:lnTo>
                  <a:pt x="9105" y="7696"/>
                </a:lnTo>
                <a:lnTo>
                  <a:pt x="17030" y="6388"/>
                </a:lnTo>
                <a:lnTo>
                  <a:pt x="38600" y="6388"/>
                </a:lnTo>
                <a:lnTo>
                  <a:pt x="32372" y="1900"/>
                </a:lnTo>
                <a:lnTo>
                  <a:pt x="20891" y="0"/>
                </a:lnTo>
                <a:close/>
              </a:path>
              <a:path w="44450" h="58419">
                <a:moveTo>
                  <a:pt x="38600" y="6388"/>
                </a:moveTo>
                <a:lnTo>
                  <a:pt x="27965" y="6388"/>
                </a:lnTo>
                <a:lnTo>
                  <a:pt x="35064" y="9080"/>
                </a:lnTo>
                <a:lnTo>
                  <a:pt x="35445" y="17640"/>
                </a:lnTo>
                <a:lnTo>
                  <a:pt x="42468" y="17640"/>
                </a:lnTo>
                <a:lnTo>
                  <a:pt x="41681" y="12317"/>
                </a:lnTo>
                <a:lnTo>
                  <a:pt x="38809" y="6538"/>
                </a:lnTo>
                <a:lnTo>
                  <a:pt x="38600" y="63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2" name="object 22"/>
          <p:cNvSpPr/>
          <p:nvPr/>
        </p:nvSpPr>
        <p:spPr>
          <a:xfrm>
            <a:off x="10048355" y="3477131"/>
            <a:ext cx="49484" cy="61332"/>
          </a:xfrm>
          <a:custGeom>
            <a:avLst/>
            <a:gdLst/>
            <a:ahLst/>
            <a:cxnLst/>
            <a:rect l="l" t="t" r="r" b="b"/>
            <a:pathLst>
              <a:path w="45084" h="55880">
                <a:moveTo>
                  <a:pt x="26225" y="6629"/>
                </a:moveTo>
                <a:lnTo>
                  <a:pt x="18732" y="6629"/>
                </a:lnTo>
                <a:lnTo>
                  <a:pt x="18732" y="55333"/>
                </a:lnTo>
                <a:lnTo>
                  <a:pt x="26225" y="55333"/>
                </a:lnTo>
                <a:lnTo>
                  <a:pt x="26225" y="6629"/>
                </a:lnTo>
                <a:close/>
              </a:path>
              <a:path w="45084" h="55880">
                <a:moveTo>
                  <a:pt x="44945" y="0"/>
                </a:moveTo>
                <a:lnTo>
                  <a:pt x="0" y="0"/>
                </a:lnTo>
                <a:lnTo>
                  <a:pt x="0" y="6629"/>
                </a:lnTo>
                <a:lnTo>
                  <a:pt x="44945" y="6629"/>
                </a:lnTo>
                <a:lnTo>
                  <a:pt x="449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3" name="object 23"/>
          <p:cNvSpPr/>
          <p:nvPr/>
        </p:nvSpPr>
        <p:spPr>
          <a:xfrm>
            <a:off x="10105727" y="3477144"/>
            <a:ext cx="50180" cy="61332"/>
          </a:xfrm>
          <a:custGeom>
            <a:avLst/>
            <a:gdLst/>
            <a:ahLst/>
            <a:cxnLst/>
            <a:rect l="l" t="t" r="r" b="b"/>
            <a:pathLst>
              <a:path w="45720" h="55880">
                <a:moveTo>
                  <a:pt x="22428" y="0"/>
                </a:moveTo>
                <a:lnTo>
                  <a:pt x="0" y="0"/>
                </a:lnTo>
                <a:lnTo>
                  <a:pt x="0" y="55333"/>
                </a:lnTo>
                <a:lnTo>
                  <a:pt x="22097" y="55333"/>
                </a:lnTo>
                <a:lnTo>
                  <a:pt x="33460" y="52635"/>
                </a:lnTo>
                <a:lnTo>
                  <a:pt x="37372" y="48933"/>
                </a:lnTo>
                <a:lnTo>
                  <a:pt x="7467" y="48933"/>
                </a:lnTo>
                <a:lnTo>
                  <a:pt x="7467" y="6400"/>
                </a:lnTo>
                <a:lnTo>
                  <a:pt x="38038" y="6400"/>
                </a:lnTo>
                <a:lnTo>
                  <a:pt x="32137" y="1959"/>
                </a:lnTo>
                <a:lnTo>
                  <a:pt x="22428" y="0"/>
                </a:lnTo>
                <a:close/>
              </a:path>
              <a:path w="45720" h="55880">
                <a:moveTo>
                  <a:pt x="38038" y="6400"/>
                </a:moveTo>
                <a:lnTo>
                  <a:pt x="21412" y="6400"/>
                </a:lnTo>
                <a:lnTo>
                  <a:pt x="28291" y="7714"/>
                </a:lnTo>
                <a:lnTo>
                  <a:pt x="33507" y="11649"/>
                </a:lnTo>
                <a:lnTo>
                  <a:pt x="36815" y="18198"/>
                </a:lnTo>
                <a:lnTo>
                  <a:pt x="37972" y="27355"/>
                </a:lnTo>
                <a:lnTo>
                  <a:pt x="36835" y="36615"/>
                </a:lnTo>
                <a:lnTo>
                  <a:pt x="33604" y="43378"/>
                </a:lnTo>
                <a:lnTo>
                  <a:pt x="28553" y="47524"/>
                </a:lnTo>
                <a:lnTo>
                  <a:pt x="21958" y="48933"/>
                </a:lnTo>
                <a:lnTo>
                  <a:pt x="37372" y="48933"/>
                </a:lnTo>
                <a:lnTo>
                  <a:pt x="40714" y="45769"/>
                </a:lnTo>
                <a:lnTo>
                  <a:pt x="44556" y="36576"/>
                </a:lnTo>
                <a:lnTo>
                  <a:pt x="45681" y="26898"/>
                </a:lnTo>
                <a:lnTo>
                  <a:pt x="44073" y="15966"/>
                </a:lnTo>
                <a:lnTo>
                  <a:pt x="39455" y="7467"/>
                </a:lnTo>
                <a:lnTo>
                  <a:pt x="38038" y="6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4" name="object 24"/>
          <p:cNvSpPr/>
          <p:nvPr/>
        </p:nvSpPr>
        <p:spPr>
          <a:xfrm>
            <a:off x="9670899" y="3477131"/>
            <a:ext cx="45999" cy="61332"/>
          </a:xfrm>
          <a:custGeom>
            <a:avLst/>
            <a:gdLst/>
            <a:ahLst/>
            <a:cxnLst/>
            <a:rect l="l" t="t" r="r" b="b"/>
            <a:pathLst>
              <a:path w="41909" h="55880">
                <a:moveTo>
                  <a:pt x="35140" y="0"/>
                </a:moveTo>
                <a:lnTo>
                  <a:pt x="0" y="0"/>
                </a:lnTo>
                <a:lnTo>
                  <a:pt x="0" y="55333"/>
                </a:lnTo>
                <a:lnTo>
                  <a:pt x="7480" y="55333"/>
                </a:lnTo>
                <a:lnTo>
                  <a:pt x="7480" y="31978"/>
                </a:lnTo>
                <a:lnTo>
                  <a:pt x="36918" y="31978"/>
                </a:lnTo>
                <a:lnTo>
                  <a:pt x="40140" y="25590"/>
                </a:lnTo>
                <a:lnTo>
                  <a:pt x="7480" y="25590"/>
                </a:lnTo>
                <a:lnTo>
                  <a:pt x="7480" y="6400"/>
                </a:lnTo>
                <a:lnTo>
                  <a:pt x="41100" y="6400"/>
                </a:lnTo>
                <a:lnTo>
                  <a:pt x="35140" y="0"/>
                </a:lnTo>
                <a:close/>
              </a:path>
              <a:path w="41909" h="55880">
                <a:moveTo>
                  <a:pt x="41100" y="6400"/>
                </a:moveTo>
                <a:lnTo>
                  <a:pt x="28829" y="6400"/>
                </a:lnTo>
                <a:lnTo>
                  <a:pt x="33604" y="8635"/>
                </a:lnTo>
                <a:lnTo>
                  <a:pt x="33604" y="23126"/>
                </a:lnTo>
                <a:lnTo>
                  <a:pt x="29057" y="25590"/>
                </a:lnTo>
                <a:lnTo>
                  <a:pt x="40140" y="25590"/>
                </a:lnTo>
                <a:lnTo>
                  <a:pt x="41313" y="23266"/>
                </a:lnTo>
                <a:lnTo>
                  <a:pt x="41313" y="6629"/>
                </a:lnTo>
                <a:lnTo>
                  <a:pt x="41100" y="6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5" name="object 25"/>
          <p:cNvSpPr/>
          <p:nvPr/>
        </p:nvSpPr>
        <p:spPr>
          <a:xfrm>
            <a:off x="9727492" y="3477144"/>
            <a:ext cx="50877" cy="61332"/>
          </a:xfrm>
          <a:custGeom>
            <a:avLst/>
            <a:gdLst/>
            <a:ahLst/>
            <a:cxnLst/>
            <a:rect l="l" t="t" r="r" b="b"/>
            <a:pathLst>
              <a:path w="46354" h="55880">
                <a:moveTo>
                  <a:pt x="34683" y="0"/>
                </a:moveTo>
                <a:lnTo>
                  <a:pt x="0" y="0"/>
                </a:lnTo>
                <a:lnTo>
                  <a:pt x="0" y="55333"/>
                </a:lnTo>
                <a:lnTo>
                  <a:pt x="7480" y="55333"/>
                </a:lnTo>
                <a:lnTo>
                  <a:pt x="7480" y="31597"/>
                </a:lnTo>
                <a:lnTo>
                  <a:pt x="42423" y="31597"/>
                </a:lnTo>
                <a:lnTo>
                  <a:pt x="42392" y="30822"/>
                </a:lnTo>
                <a:lnTo>
                  <a:pt x="39230" y="29438"/>
                </a:lnTo>
                <a:lnTo>
                  <a:pt x="36080" y="28130"/>
                </a:lnTo>
                <a:lnTo>
                  <a:pt x="39624" y="26047"/>
                </a:lnTo>
                <a:lnTo>
                  <a:pt x="40798" y="25196"/>
                </a:lnTo>
                <a:lnTo>
                  <a:pt x="7480" y="25196"/>
                </a:lnTo>
                <a:lnTo>
                  <a:pt x="7480" y="6388"/>
                </a:lnTo>
                <a:lnTo>
                  <a:pt x="43776" y="6388"/>
                </a:lnTo>
                <a:lnTo>
                  <a:pt x="43776" y="3162"/>
                </a:lnTo>
                <a:lnTo>
                  <a:pt x="34683" y="0"/>
                </a:lnTo>
                <a:close/>
              </a:path>
              <a:path w="46354" h="55880">
                <a:moveTo>
                  <a:pt x="42423" y="31597"/>
                </a:moveTo>
                <a:lnTo>
                  <a:pt x="34531" y="31597"/>
                </a:lnTo>
                <a:lnTo>
                  <a:pt x="35458" y="36918"/>
                </a:lnTo>
                <a:lnTo>
                  <a:pt x="35458" y="43548"/>
                </a:lnTo>
                <a:lnTo>
                  <a:pt x="35699" y="51943"/>
                </a:lnTo>
                <a:lnTo>
                  <a:pt x="36766" y="55333"/>
                </a:lnTo>
                <a:lnTo>
                  <a:pt x="45935" y="55333"/>
                </a:lnTo>
                <a:lnTo>
                  <a:pt x="45935" y="54102"/>
                </a:lnTo>
                <a:lnTo>
                  <a:pt x="43624" y="52781"/>
                </a:lnTo>
                <a:lnTo>
                  <a:pt x="43230" y="51625"/>
                </a:lnTo>
                <a:lnTo>
                  <a:pt x="43167" y="48552"/>
                </a:lnTo>
                <a:lnTo>
                  <a:pt x="42634" y="36918"/>
                </a:lnTo>
                <a:lnTo>
                  <a:pt x="42423" y="31597"/>
                </a:lnTo>
                <a:close/>
              </a:path>
              <a:path w="46354" h="55880">
                <a:moveTo>
                  <a:pt x="43776" y="6388"/>
                </a:moveTo>
                <a:lnTo>
                  <a:pt x="29832" y="6388"/>
                </a:lnTo>
                <a:lnTo>
                  <a:pt x="36080" y="7086"/>
                </a:lnTo>
                <a:lnTo>
                  <a:pt x="36080" y="23812"/>
                </a:lnTo>
                <a:lnTo>
                  <a:pt x="30289" y="25196"/>
                </a:lnTo>
                <a:lnTo>
                  <a:pt x="40798" y="25196"/>
                </a:lnTo>
                <a:lnTo>
                  <a:pt x="43776" y="23037"/>
                </a:lnTo>
                <a:lnTo>
                  <a:pt x="43776" y="63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6" name="object 26"/>
          <p:cNvSpPr/>
          <p:nvPr/>
        </p:nvSpPr>
        <p:spPr>
          <a:xfrm>
            <a:off x="9843939" y="3477144"/>
            <a:ext cx="50877" cy="61332"/>
          </a:xfrm>
          <a:custGeom>
            <a:avLst/>
            <a:gdLst/>
            <a:ahLst/>
            <a:cxnLst/>
            <a:rect l="l" t="t" r="r" b="b"/>
            <a:pathLst>
              <a:path w="46354" h="55880">
                <a:moveTo>
                  <a:pt x="34683" y="0"/>
                </a:moveTo>
                <a:lnTo>
                  <a:pt x="0" y="0"/>
                </a:lnTo>
                <a:lnTo>
                  <a:pt x="0" y="55333"/>
                </a:lnTo>
                <a:lnTo>
                  <a:pt x="7480" y="55333"/>
                </a:lnTo>
                <a:lnTo>
                  <a:pt x="7480" y="31597"/>
                </a:lnTo>
                <a:lnTo>
                  <a:pt x="42423" y="31597"/>
                </a:lnTo>
                <a:lnTo>
                  <a:pt x="42392" y="30822"/>
                </a:lnTo>
                <a:lnTo>
                  <a:pt x="39230" y="29438"/>
                </a:lnTo>
                <a:lnTo>
                  <a:pt x="36068" y="28130"/>
                </a:lnTo>
                <a:lnTo>
                  <a:pt x="39611" y="26047"/>
                </a:lnTo>
                <a:lnTo>
                  <a:pt x="40788" y="25196"/>
                </a:lnTo>
                <a:lnTo>
                  <a:pt x="7480" y="25196"/>
                </a:lnTo>
                <a:lnTo>
                  <a:pt x="7480" y="6388"/>
                </a:lnTo>
                <a:lnTo>
                  <a:pt x="43776" y="6388"/>
                </a:lnTo>
                <a:lnTo>
                  <a:pt x="43776" y="3162"/>
                </a:lnTo>
                <a:lnTo>
                  <a:pt x="34683" y="0"/>
                </a:lnTo>
                <a:close/>
              </a:path>
              <a:path w="46354" h="55880">
                <a:moveTo>
                  <a:pt x="42423" y="31597"/>
                </a:moveTo>
                <a:lnTo>
                  <a:pt x="34531" y="31597"/>
                </a:lnTo>
                <a:lnTo>
                  <a:pt x="35445" y="36918"/>
                </a:lnTo>
                <a:lnTo>
                  <a:pt x="35445" y="43548"/>
                </a:lnTo>
                <a:lnTo>
                  <a:pt x="35687" y="51943"/>
                </a:lnTo>
                <a:lnTo>
                  <a:pt x="36766" y="55333"/>
                </a:lnTo>
                <a:lnTo>
                  <a:pt x="45935" y="55333"/>
                </a:lnTo>
                <a:lnTo>
                  <a:pt x="45935" y="54102"/>
                </a:lnTo>
                <a:lnTo>
                  <a:pt x="43624" y="52781"/>
                </a:lnTo>
                <a:lnTo>
                  <a:pt x="43230" y="51625"/>
                </a:lnTo>
                <a:lnTo>
                  <a:pt x="43154" y="48552"/>
                </a:lnTo>
                <a:lnTo>
                  <a:pt x="42634" y="36918"/>
                </a:lnTo>
                <a:lnTo>
                  <a:pt x="42423" y="31597"/>
                </a:lnTo>
                <a:close/>
              </a:path>
              <a:path w="46354" h="55880">
                <a:moveTo>
                  <a:pt x="43776" y="6388"/>
                </a:moveTo>
                <a:lnTo>
                  <a:pt x="29819" y="6388"/>
                </a:lnTo>
                <a:lnTo>
                  <a:pt x="36068" y="7086"/>
                </a:lnTo>
                <a:lnTo>
                  <a:pt x="36068" y="23812"/>
                </a:lnTo>
                <a:lnTo>
                  <a:pt x="30289" y="25196"/>
                </a:lnTo>
                <a:lnTo>
                  <a:pt x="40788" y="25196"/>
                </a:lnTo>
                <a:lnTo>
                  <a:pt x="43776" y="23037"/>
                </a:lnTo>
                <a:lnTo>
                  <a:pt x="43776" y="63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7" name="object 27"/>
          <p:cNvSpPr/>
          <p:nvPr/>
        </p:nvSpPr>
        <p:spPr>
          <a:xfrm>
            <a:off x="9785269" y="3475543"/>
            <a:ext cx="48787" cy="64118"/>
          </a:xfrm>
          <a:custGeom>
            <a:avLst/>
            <a:gdLst/>
            <a:ahLst/>
            <a:cxnLst/>
            <a:rect l="l" t="t" r="r" b="b"/>
            <a:pathLst>
              <a:path w="44450" h="58419">
                <a:moveTo>
                  <a:pt x="7010" y="38912"/>
                </a:moveTo>
                <a:lnTo>
                  <a:pt x="0" y="38912"/>
                </a:lnTo>
                <a:lnTo>
                  <a:pt x="0" y="44069"/>
                </a:lnTo>
                <a:lnTo>
                  <a:pt x="914" y="48704"/>
                </a:lnTo>
                <a:lnTo>
                  <a:pt x="5626" y="52933"/>
                </a:lnTo>
                <a:lnTo>
                  <a:pt x="8077" y="55168"/>
                </a:lnTo>
                <a:lnTo>
                  <a:pt x="12090" y="58254"/>
                </a:lnTo>
                <a:lnTo>
                  <a:pt x="22339" y="58254"/>
                </a:lnTo>
                <a:lnTo>
                  <a:pt x="29724" y="57484"/>
                </a:lnTo>
                <a:lnTo>
                  <a:pt x="36723" y="54806"/>
                </a:lnTo>
                <a:lnTo>
                  <a:pt x="39725" y="51854"/>
                </a:lnTo>
                <a:lnTo>
                  <a:pt x="15176" y="51854"/>
                </a:lnTo>
                <a:lnTo>
                  <a:pt x="7010" y="48933"/>
                </a:lnTo>
                <a:lnTo>
                  <a:pt x="7010" y="38912"/>
                </a:lnTo>
                <a:close/>
              </a:path>
              <a:path w="44450" h="58419">
                <a:moveTo>
                  <a:pt x="20878" y="0"/>
                </a:moveTo>
                <a:lnTo>
                  <a:pt x="12251" y="1458"/>
                </a:lnTo>
                <a:lnTo>
                  <a:pt x="6335" y="5314"/>
                </a:lnTo>
                <a:lnTo>
                  <a:pt x="2931" y="10790"/>
                </a:lnTo>
                <a:lnTo>
                  <a:pt x="1841" y="17106"/>
                </a:lnTo>
                <a:lnTo>
                  <a:pt x="1841" y="26733"/>
                </a:lnTo>
                <a:lnTo>
                  <a:pt x="10007" y="29273"/>
                </a:lnTo>
                <a:lnTo>
                  <a:pt x="34048" y="34899"/>
                </a:lnTo>
                <a:lnTo>
                  <a:pt x="36753" y="36753"/>
                </a:lnTo>
                <a:lnTo>
                  <a:pt x="36753" y="50469"/>
                </a:lnTo>
                <a:lnTo>
                  <a:pt x="27660" y="51854"/>
                </a:lnTo>
                <a:lnTo>
                  <a:pt x="39725" y="51854"/>
                </a:lnTo>
                <a:lnTo>
                  <a:pt x="41943" y="49671"/>
                </a:lnTo>
                <a:lnTo>
                  <a:pt x="43992" y="41529"/>
                </a:lnTo>
                <a:lnTo>
                  <a:pt x="43992" y="32740"/>
                </a:lnTo>
                <a:lnTo>
                  <a:pt x="38608" y="28422"/>
                </a:lnTo>
                <a:lnTo>
                  <a:pt x="12407" y="22339"/>
                </a:lnTo>
                <a:lnTo>
                  <a:pt x="9093" y="20802"/>
                </a:lnTo>
                <a:lnTo>
                  <a:pt x="9093" y="7696"/>
                </a:lnTo>
                <a:lnTo>
                  <a:pt x="17030" y="6388"/>
                </a:lnTo>
                <a:lnTo>
                  <a:pt x="38598" y="6388"/>
                </a:lnTo>
                <a:lnTo>
                  <a:pt x="32367" y="1900"/>
                </a:lnTo>
                <a:lnTo>
                  <a:pt x="20878" y="0"/>
                </a:lnTo>
                <a:close/>
              </a:path>
              <a:path w="44450" h="58419">
                <a:moveTo>
                  <a:pt x="38598" y="6388"/>
                </a:moveTo>
                <a:lnTo>
                  <a:pt x="27965" y="6388"/>
                </a:lnTo>
                <a:lnTo>
                  <a:pt x="35052" y="9080"/>
                </a:lnTo>
                <a:lnTo>
                  <a:pt x="35445" y="17640"/>
                </a:lnTo>
                <a:lnTo>
                  <a:pt x="42468" y="17640"/>
                </a:lnTo>
                <a:lnTo>
                  <a:pt x="41681" y="12317"/>
                </a:lnTo>
                <a:lnTo>
                  <a:pt x="38808" y="6538"/>
                </a:lnTo>
                <a:lnTo>
                  <a:pt x="38598" y="63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8" name="object 28"/>
          <p:cNvSpPr/>
          <p:nvPr/>
        </p:nvSpPr>
        <p:spPr>
          <a:xfrm>
            <a:off x="9899068" y="3477131"/>
            <a:ext cx="49484" cy="61332"/>
          </a:xfrm>
          <a:custGeom>
            <a:avLst/>
            <a:gdLst/>
            <a:ahLst/>
            <a:cxnLst/>
            <a:rect l="l" t="t" r="r" b="b"/>
            <a:pathLst>
              <a:path w="45084" h="55880">
                <a:moveTo>
                  <a:pt x="26200" y="6629"/>
                </a:moveTo>
                <a:lnTo>
                  <a:pt x="18719" y="6629"/>
                </a:lnTo>
                <a:lnTo>
                  <a:pt x="18719" y="55333"/>
                </a:lnTo>
                <a:lnTo>
                  <a:pt x="26200" y="55333"/>
                </a:lnTo>
                <a:lnTo>
                  <a:pt x="26200" y="6629"/>
                </a:lnTo>
                <a:close/>
              </a:path>
              <a:path w="45084" h="55880">
                <a:moveTo>
                  <a:pt x="44932" y="0"/>
                </a:moveTo>
                <a:lnTo>
                  <a:pt x="0" y="0"/>
                </a:lnTo>
                <a:lnTo>
                  <a:pt x="0" y="6629"/>
                </a:lnTo>
                <a:lnTo>
                  <a:pt x="44932" y="6629"/>
                </a:lnTo>
                <a:lnTo>
                  <a:pt x="449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29" name="object 29"/>
          <p:cNvSpPr txBox="1"/>
          <p:nvPr/>
        </p:nvSpPr>
        <p:spPr>
          <a:xfrm>
            <a:off x="9531356" y="3406223"/>
            <a:ext cx="758980" cy="709040"/>
          </a:xfrm>
          <a:prstGeom prst="rect">
            <a:avLst/>
          </a:prstGeom>
          <a:ln w="6781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6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6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68" dirty="0">
              <a:latin typeface="Times New Roman"/>
              <a:cs typeface="Times New Roman"/>
            </a:endParaRPr>
          </a:p>
          <a:p>
            <a:pPr>
              <a:spcBef>
                <a:spcPts val="27"/>
              </a:spcBef>
            </a:pPr>
            <a:endParaRPr sz="768" dirty="0">
              <a:latin typeface="Times New Roman"/>
              <a:cs typeface="Times New Roman"/>
            </a:endParaRPr>
          </a:p>
          <a:p>
            <a:pPr marL="246031" marR="76667" indent="-122668"/>
            <a:r>
              <a:rPr sz="768" spc="11" dirty="0">
                <a:solidFill>
                  <a:srgbClr val="231F20"/>
                </a:solidFill>
                <a:latin typeface="Calibri"/>
                <a:cs typeface="Calibri"/>
              </a:rPr>
              <a:t>PURCHASING  POWER</a:t>
            </a:r>
            <a:endParaRPr sz="768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84813" y="3472775"/>
            <a:ext cx="1206739" cy="298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1" name="object 31"/>
          <p:cNvSpPr/>
          <p:nvPr/>
        </p:nvSpPr>
        <p:spPr>
          <a:xfrm>
            <a:off x="6517530" y="3341407"/>
            <a:ext cx="3750295" cy="0"/>
          </a:xfrm>
          <a:custGeom>
            <a:avLst/>
            <a:gdLst/>
            <a:ahLst/>
            <a:cxnLst/>
            <a:rect l="l" t="t" r="r" b="b"/>
            <a:pathLst>
              <a:path w="3416934">
                <a:moveTo>
                  <a:pt x="0" y="0"/>
                </a:moveTo>
                <a:lnTo>
                  <a:pt x="3416642" y="0"/>
                </a:lnTo>
              </a:path>
            </a:pathLst>
          </a:custGeom>
          <a:ln w="4445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2" name="object 32"/>
          <p:cNvSpPr/>
          <p:nvPr/>
        </p:nvSpPr>
        <p:spPr>
          <a:xfrm>
            <a:off x="6502922" y="33414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3" name="object 33"/>
          <p:cNvSpPr/>
          <p:nvPr/>
        </p:nvSpPr>
        <p:spPr>
          <a:xfrm>
            <a:off x="10274822" y="33414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4" name="object 34"/>
          <p:cNvSpPr/>
          <p:nvPr/>
        </p:nvSpPr>
        <p:spPr>
          <a:xfrm>
            <a:off x="6214035" y="2661601"/>
            <a:ext cx="0" cy="3750295"/>
          </a:xfrm>
          <a:custGeom>
            <a:avLst/>
            <a:gdLst/>
            <a:ahLst/>
            <a:cxnLst/>
            <a:rect l="l" t="t" r="r" b="b"/>
            <a:pathLst>
              <a:path h="3416935">
                <a:moveTo>
                  <a:pt x="0" y="0"/>
                </a:moveTo>
                <a:lnTo>
                  <a:pt x="0" y="3416642"/>
                </a:lnTo>
              </a:path>
            </a:pathLst>
          </a:custGeom>
          <a:ln w="4445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5" name="object 35"/>
          <p:cNvSpPr/>
          <p:nvPr/>
        </p:nvSpPr>
        <p:spPr>
          <a:xfrm>
            <a:off x="6214035" y="26469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6" name="object 36"/>
          <p:cNvSpPr/>
          <p:nvPr/>
        </p:nvSpPr>
        <p:spPr>
          <a:xfrm>
            <a:off x="6214035" y="6418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4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37" name="object 37"/>
          <p:cNvSpPr txBox="1"/>
          <p:nvPr/>
        </p:nvSpPr>
        <p:spPr>
          <a:xfrm>
            <a:off x="7089169" y="2624328"/>
            <a:ext cx="2541084" cy="565508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" algn="ctr">
              <a:lnSpc>
                <a:spcPts val="1262"/>
              </a:lnSpc>
              <a:spcBef>
                <a:spcPts val="110"/>
              </a:spcBef>
            </a:pPr>
            <a:r>
              <a:rPr sz="1098" spc="-44" dirty="0">
                <a:solidFill>
                  <a:srgbClr val="333333"/>
                </a:solidFill>
                <a:latin typeface="Lucida Sans"/>
                <a:cs typeface="Lucida Sans"/>
              </a:rPr>
              <a:t>Shop</a:t>
            </a:r>
            <a:r>
              <a:rPr sz="1098" spc="-82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98" spc="-49" dirty="0">
                <a:solidFill>
                  <a:srgbClr val="333333"/>
                </a:solidFill>
                <a:latin typeface="Lucida Sans"/>
                <a:cs typeface="Lucida Sans"/>
              </a:rPr>
              <a:t>now</a:t>
            </a:r>
            <a:endParaRPr sz="1098" dirty="0">
              <a:latin typeface="Lucida Sans"/>
              <a:cs typeface="Lucida Sans"/>
            </a:endParaRPr>
          </a:p>
          <a:p>
            <a:pPr algn="ctr">
              <a:lnSpc>
                <a:spcPts val="1745"/>
              </a:lnSpc>
            </a:pPr>
            <a:r>
              <a:rPr sz="1537" b="1" spc="-16" dirty="0">
                <a:solidFill>
                  <a:srgbClr val="0070CE"/>
                </a:solidFill>
                <a:latin typeface="Trebuchet MS"/>
                <a:cs typeface="Trebuchet MS"/>
              </a:rPr>
              <a:t>CSEA.PurchasingPower.com</a:t>
            </a:r>
            <a:endParaRPr sz="1537" dirty="0">
              <a:latin typeface="Trebuchet MS"/>
              <a:cs typeface="Trebuchet MS"/>
            </a:endParaRPr>
          </a:p>
          <a:p>
            <a:pPr marL="2788" algn="ctr">
              <a:lnSpc>
                <a:spcPts val="1273"/>
              </a:lnSpc>
            </a:pPr>
            <a:r>
              <a:rPr sz="1098" spc="-66" dirty="0">
                <a:solidFill>
                  <a:srgbClr val="333333"/>
                </a:solidFill>
                <a:latin typeface="Lucida Sans"/>
                <a:cs typeface="Lucida Sans"/>
              </a:rPr>
              <a:t>or </a:t>
            </a:r>
            <a:r>
              <a:rPr sz="1098" spc="-33" dirty="0">
                <a:solidFill>
                  <a:srgbClr val="333333"/>
                </a:solidFill>
                <a:latin typeface="Lucida Sans"/>
                <a:cs typeface="Lucida Sans"/>
              </a:rPr>
              <a:t>call</a:t>
            </a:r>
            <a:r>
              <a:rPr sz="109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98" spc="-77" dirty="0">
                <a:solidFill>
                  <a:srgbClr val="333333"/>
                </a:solidFill>
                <a:latin typeface="Lucida Sans"/>
                <a:cs typeface="Lucida Sans"/>
              </a:rPr>
              <a:t>1-888-923-6236</a:t>
            </a:r>
            <a:endParaRPr sz="1098" dirty="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081561" y="900295"/>
            <a:ext cx="11541512" cy="455790"/>
          </a:xfrm>
          <a:prstGeom prst="rect">
            <a:avLst/>
          </a:prstGeom>
        </p:spPr>
        <p:txBody>
          <a:bodyPr vert="horz" wrap="square" lIns="0" tIns="75271" rIns="0" bIns="0" rtlCol="0" anchor="ctr">
            <a:spAutoFit/>
          </a:bodyPr>
          <a:lstStyle/>
          <a:p>
            <a:pPr marL="13940" marR="5576">
              <a:lnSpc>
                <a:spcPts val="2415"/>
              </a:lnSpc>
              <a:spcBef>
                <a:spcPts val="593"/>
              </a:spcBef>
            </a:pPr>
            <a:r>
              <a:rPr lang="en-US" spc="11" dirty="0" smtClean="0"/>
              <a:t>  </a:t>
            </a:r>
            <a:endParaRPr spc="11" dirty="0"/>
          </a:p>
        </p:txBody>
      </p:sp>
      <p:sp>
        <p:nvSpPr>
          <p:cNvPr id="39" name="object 39"/>
          <p:cNvSpPr txBox="1"/>
          <p:nvPr/>
        </p:nvSpPr>
        <p:spPr>
          <a:xfrm>
            <a:off x="1881263" y="4702469"/>
            <a:ext cx="4077862" cy="1295452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 marR="5576">
              <a:spcBef>
                <a:spcPts val="110"/>
              </a:spcBef>
            </a:pP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*Promo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valid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online only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for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20% off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through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12/12/2021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at 11:59pm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PT.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First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time buyers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only. </a:t>
            </a:r>
            <a:r>
              <a:rPr sz="659" spc="-22" dirty="0">
                <a:solidFill>
                  <a:srgbClr val="939598"/>
                </a:solidFill>
                <a:latin typeface="Gill Sans MT"/>
                <a:cs typeface="Gill Sans MT"/>
              </a:rPr>
              <a:t>Offer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excludes </a:t>
            </a:r>
            <a:r>
              <a:rPr sz="659" spc="-27" dirty="0">
                <a:solidFill>
                  <a:srgbClr val="939598"/>
                </a:solidFill>
                <a:latin typeface="Gill Sans MT"/>
                <a:cs typeface="Gill Sans MT"/>
              </a:rPr>
              <a:t>Xbox 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Series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X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consoles,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27" dirty="0">
                <a:solidFill>
                  <a:srgbClr val="939598"/>
                </a:solidFill>
                <a:latin typeface="Gill Sans MT"/>
                <a:cs typeface="Gill Sans MT"/>
              </a:rPr>
              <a:t>Xbox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Series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88" dirty="0">
                <a:solidFill>
                  <a:srgbClr val="939598"/>
                </a:solidFill>
                <a:latin typeface="Gill Sans MT"/>
                <a:cs typeface="Gill Sans MT"/>
              </a:rPr>
              <a:t>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consoles,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49" dirty="0">
                <a:solidFill>
                  <a:srgbClr val="939598"/>
                </a:solidFill>
                <a:latin typeface="Gill Sans MT"/>
                <a:cs typeface="Gill Sans MT"/>
              </a:rPr>
              <a:t>PS5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consoles,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Automotive,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Vacations,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Flooring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Allstate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Protection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Plans.  </a:t>
            </a:r>
            <a:r>
              <a:rPr sz="659" spc="-22" dirty="0">
                <a:solidFill>
                  <a:srgbClr val="939598"/>
                </a:solidFill>
                <a:latin typeface="Gill Sans MT"/>
                <a:cs typeface="Gill Sans MT"/>
              </a:rPr>
              <a:t>Offer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subject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to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change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and/or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end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without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notice.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27" dirty="0">
                <a:solidFill>
                  <a:srgbClr val="939598"/>
                </a:solidFill>
                <a:latin typeface="Gill Sans MT"/>
                <a:cs typeface="Gill Sans MT"/>
              </a:rPr>
              <a:t>Go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online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to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purchasingpower.com/exclusions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for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full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details.</a:t>
            </a:r>
            <a:endParaRPr sz="659" dirty="0">
              <a:latin typeface="Gill Sans MT"/>
              <a:cs typeface="Gill Sans MT"/>
            </a:endParaRPr>
          </a:p>
          <a:p>
            <a:pPr>
              <a:spcBef>
                <a:spcPts val="22"/>
              </a:spcBef>
            </a:pPr>
            <a:endParaRPr sz="659" dirty="0">
              <a:latin typeface="Gill Sans MT"/>
              <a:cs typeface="Gill Sans MT"/>
            </a:endParaRPr>
          </a:p>
          <a:p>
            <a:pPr marL="13940" marR="202820">
              <a:spcBef>
                <a:spcPts val="5"/>
              </a:spcBef>
            </a:pP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**Pricing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is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based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upon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12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pay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periods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per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year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which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38" dirty="0">
                <a:solidFill>
                  <a:srgbClr val="939598"/>
                </a:solidFill>
                <a:latin typeface="Gill Sans MT"/>
                <a:cs typeface="Gill Sans MT"/>
              </a:rPr>
              <a:t>may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vary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by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customer.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Products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pricing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are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available 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while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supplies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last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are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subject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to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change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without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notice,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so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33" dirty="0">
                <a:solidFill>
                  <a:srgbClr val="939598"/>
                </a:solidFill>
                <a:latin typeface="Gill Sans MT"/>
                <a:cs typeface="Gill Sans MT"/>
              </a:rPr>
              <a:t>go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online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for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the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latest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offering.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Individual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eligibility  requirements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spending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limits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38" dirty="0">
                <a:solidFill>
                  <a:srgbClr val="939598"/>
                </a:solidFill>
                <a:latin typeface="Gill Sans MT"/>
                <a:cs typeface="Gill Sans MT"/>
              </a:rPr>
              <a:t>may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apply.</a:t>
            </a:r>
            <a:endParaRPr sz="659" dirty="0">
              <a:latin typeface="Gill Sans MT"/>
              <a:cs typeface="Gill Sans MT"/>
            </a:endParaRPr>
          </a:p>
          <a:p>
            <a:pPr>
              <a:spcBef>
                <a:spcPts val="22"/>
              </a:spcBef>
            </a:pPr>
            <a:endParaRPr sz="659" dirty="0">
              <a:latin typeface="Gill Sans MT"/>
              <a:cs typeface="Gill Sans MT"/>
            </a:endParaRPr>
          </a:p>
          <a:p>
            <a:pPr marL="13940"/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†Restrictions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apply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visit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https:/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  <a:hlinkClick r:id="rId3"/>
              </a:rPr>
              <a:t>/www.purchasingpower.com/sweepstakes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  <a:hlinkClick r:id="rId3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for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official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rules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complete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details.</a:t>
            </a:r>
            <a:endParaRPr sz="659" dirty="0">
              <a:latin typeface="Gill Sans MT"/>
              <a:cs typeface="Gill Sans MT"/>
            </a:endParaRPr>
          </a:p>
          <a:p>
            <a:pPr marL="13940"/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Sweepstakes</a:t>
            </a:r>
            <a:r>
              <a:rPr sz="659" spc="-71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ends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11/30/2021.</a:t>
            </a:r>
            <a:endParaRPr sz="659" dirty="0">
              <a:latin typeface="Gill Sans MT"/>
              <a:cs typeface="Gill Sans MT"/>
            </a:endParaRPr>
          </a:p>
          <a:p>
            <a:pPr marL="13940" marR="127547">
              <a:spcBef>
                <a:spcPts val="472"/>
              </a:spcBef>
            </a:pP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“Purchasing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22" dirty="0">
                <a:solidFill>
                  <a:srgbClr val="939598"/>
                </a:solidFill>
                <a:latin typeface="Gill Sans MT"/>
                <a:cs typeface="Gill Sans MT"/>
              </a:rPr>
              <a:t>Power”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is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71" dirty="0">
                <a:solidFill>
                  <a:srgbClr val="939598"/>
                </a:solidFill>
                <a:latin typeface="Gill Sans MT"/>
                <a:cs typeface="Gill Sans MT"/>
              </a:rPr>
              <a:t>a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registered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trademark,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of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Purchasing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Power,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LLC.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38" dirty="0">
                <a:solidFill>
                  <a:srgbClr val="939598"/>
                </a:solidFill>
                <a:latin typeface="Gill Sans MT"/>
                <a:cs typeface="Gill Sans MT"/>
              </a:rPr>
              <a:t>Other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trademarks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33" dirty="0">
                <a:solidFill>
                  <a:srgbClr val="939598"/>
                </a:solidFill>
                <a:latin typeface="Gill Sans MT"/>
                <a:cs typeface="Gill Sans MT"/>
              </a:rPr>
              <a:t>or</a:t>
            </a:r>
            <a:r>
              <a:rPr sz="659" spc="-49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registered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trademarks 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used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are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the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property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of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their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respective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owners.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38" dirty="0">
                <a:solidFill>
                  <a:srgbClr val="939598"/>
                </a:solidFill>
                <a:latin typeface="Gill Sans MT"/>
                <a:cs typeface="Gill Sans MT"/>
              </a:rPr>
              <a:t>©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2021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Purchasing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Power,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LLC.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22" dirty="0">
                <a:solidFill>
                  <a:srgbClr val="939598"/>
                </a:solidFill>
                <a:latin typeface="Gill Sans MT"/>
                <a:cs typeface="Gill Sans MT"/>
              </a:rPr>
              <a:t>All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rights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reserved.</a:t>
            </a:r>
            <a:endParaRPr sz="659" dirty="0">
              <a:latin typeface="Gill Sans MT"/>
              <a:cs typeface="Gill Sans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03862" y="3437103"/>
            <a:ext cx="1152088" cy="341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1" name="object 41"/>
          <p:cNvSpPr txBox="1"/>
          <p:nvPr/>
        </p:nvSpPr>
        <p:spPr>
          <a:xfrm>
            <a:off x="1881263" y="3959239"/>
            <a:ext cx="4006075" cy="622703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 marR="5576">
              <a:spcBef>
                <a:spcPts val="110"/>
              </a:spcBef>
            </a:pP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If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you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would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like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to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pay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for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your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27" dirty="0">
                <a:solidFill>
                  <a:srgbClr val="939598"/>
                </a:solidFill>
                <a:latin typeface="Gill Sans MT"/>
                <a:cs typeface="Gill Sans MT"/>
              </a:rPr>
              <a:t>Dell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purchase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in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cash,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instead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of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using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payroll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deduction,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you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38" dirty="0">
                <a:solidFill>
                  <a:srgbClr val="939598"/>
                </a:solidFill>
                <a:latin typeface="Gill Sans MT"/>
                <a:cs typeface="Gill Sans MT"/>
              </a:rPr>
              <a:t>may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receive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71" dirty="0">
                <a:solidFill>
                  <a:srgbClr val="939598"/>
                </a:solidFill>
                <a:latin typeface="Gill Sans MT"/>
                <a:cs typeface="Gill Sans MT"/>
              </a:rPr>
              <a:t>a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discount 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of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7%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by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calling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27" dirty="0">
                <a:solidFill>
                  <a:srgbClr val="939598"/>
                </a:solidFill>
                <a:latin typeface="Gill Sans MT"/>
                <a:cs typeface="Gill Sans MT"/>
              </a:rPr>
              <a:t>Dell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directly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at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1-800-695-8133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33" dirty="0">
                <a:solidFill>
                  <a:srgbClr val="939598"/>
                </a:solidFill>
                <a:latin typeface="Gill Sans MT"/>
                <a:cs typeface="Gill Sans MT"/>
              </a:rPr>
              <a:t>or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2" dirty="0">
                <a:solidFill>
                  <a:srgbClr val="939598"/>
                </a:solidFill>
                <a:latin typeface="Gill Sans MT"/>
                <a:cs typeface="Gill Sans MT"/>
              </a:rPr>
              <a:t>logging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on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to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  <a:hlinkClick r:id="rId5"/>
              </a:rPr>
              <a:t>http://www.dell.com/eppbuy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  <a:hlinkClick r:id="rId5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entering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Member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44" dirty="0">
                <a:solidFill>
                  <a:srgbClr val="939598"/>
                </a:solidFill>
                <a:latin typeface="Gill Sans MT"/>
                <a:cs typeface="Gill Sans MT"/>
              </a:rPr>
              <a:t>ID: 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US43577519.</a:t>
            </a:r>
            <a:r>
              <a:rPr sz="659" spc="-77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This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program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is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not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affiliated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with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Purchasing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Power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and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the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current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promo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will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not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apply.</a:t>
            </a:r>
            <a:endParaRPr sz="659" dirty="0">
              <a:latin typeface="Gill Sans MT"/>
              <a:cs typeface="Gill Sans MT"/>
            </a:endParaRPr>
          </a:p>
          <a:p>
            <a:pPr marL="13940" marR="26485"/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The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Purchasing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Power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Program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is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endorsed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by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the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California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State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Employees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Association.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You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must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be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71" dirty="0">
                <a:solidFill>
                  <a:srgbClr val="939598"/>
                </a:solidFill>
                <a:latin typeface="Gill Sans MT"/>
                <a:cs typeface="Gill Sans MT"/>
              </a:rPr>
              <a:t>a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member 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of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one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of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CSEA’s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Affiliates.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You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27" dirty="0">
                <a:solidFill>
                  <a:srgbClr val="939598"/>
                </a:solidFill>
                <a:latin typeface="Gill Sans MT"/>
                <a:cs typeface="Gill Sans MT"/>
              </a:rPr>
              <a:t>must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have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6" dirty="0">
                <a:solidFill>
                  <a:srgbClr val="939598"/>
                </a:solidFill>
                <a:latin typeface="Gill Sans MT"/>
                <a:cs typeface="Gill Sans MT"/>
              </a:rPr>
              <a:t>your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dirty="0">
                <a:solidFill>
                  <a:srgbClr val="939598"/>
                </a:solidFill>
                <a:latin typeface="Gill Sans MT"/>
                <a:cs typeface="Gill Sans MT"/>
              </a:rPr>
              <a:t>CSEA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5" dirty="0">
                <a:solidFill>
                  <a:srgbClr val="939598"/>
                </a:solidFill>
                <a:latin typeface="Gill Sans MT"/>
                <a:cs typeface="Gill Sans MT"/>
              </a:rPr>
              <a:t>Affiliate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Member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44" dirty="0">
                <a:solidFill>
                  <a:srgbClr val="939598"/>
                </a:solidFill>
                <a:latin typeface="Gill Sans MT"/>
                <a:cs typeface="Gill Sans MT"/>
              </a:rPr>
              <a:t>ID.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6" dirty="0">
                <a:solidFill>
                  <a:srgbClr val="939598"/>
                </a:solidFill>
                <a:latin typeface="Gill Sans MT"/>
                <a:cs typeface="Gill Sans MT"/>
              </a:rPr>
              <a:t>Members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38" dirty="0">
                <a:solidFill>
                  <a:srgbClr val="939598"/>
                </a:solidFill>
                <a:latin typeface="Gill Sans MT"/>
                <a:cs typeface="Gill Sans MT"/>
              </a:rPr>
              <a:t>may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call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Membership</a:t>
            </a:r>
            <a:r>
              <a:rPr sz="659" spc="-60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Division</a:t>
            </a:r>
            <a:r>
              <a:rPr sz="659" spc="-55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5" dirty="0">
                <a:solidFill>
                  <a:srgbClr val="939598"/>
                </a:solidFill>
                <a:latin typeface="Gill Sans MT"/>
                <a:cs typeface="Gill Sans MT"/>
              </a:rPr>
              <a:t>at  800-952-5283</a:t>
            </a:r>
            <a:r>
              <a:rPr sz="659" spc="-71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11" dirty="0">
                <a:solidFill>
                  <a:srgbClr val="939598"/>
                </a:solidFill>
                <a:latin typeface="Gill Sans MT"/>
                <a:cs typeface="Gill Sans MT"/>
              </a:rPr>
              <a:t>for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11" dirty="0">
                <a:solidFill>
                  <a:srgbClr val="939598"/>
                </a:solidFill>
                <a:latin typeface="Gill Sans MT"/>
                <a:cs typeface="Gill Sans MT"/>
              </a:rPr>
              <a:t>Member</a:t>
            </a:r>
            <a:r>
              <a:rPr sz="659" spc="-66" dirty="0">
                <a:solidFill>
                  <a:srgbClr val="939598"/>
                </a:solidFill>
                <a:latin typeface="Gill Sans MT"/>
                <a:cs typeface="Gill Sans MT"/>
              </a:rPr>
              <a:t> </a:t>
            </a:r>
            <a:r>
              <a:rPr sz="659" spc="-44" dirty="0">
                <a:solidFill>
                  <a:srgbClr val="939598"/>
                </a:solidFill>
                <a:latin typeface="Gill Sans MT"/>
                <a:cs typeface="Gill Sans MT"/>
              </a:rPr>
              <a:t>ID.</a:t>
            </a:r>
            <a:endParaRPr sz="659" dirty="0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11252" y="3582580"/>
            <a:ext cx="3453393" cy="199832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>
              <a:spcBef>
                <a:spcPts val="110"/>
              </a:spcBef>
            </a:pPr>
            <a:r>
              <a:rPr sz="1207" b="1" spc="-44" dirty="0">
                <a:solidFill>
                  <a:srgbClr val="FFFFFF"/>
                </a:solidFill>
                <a:latin typeface="Trebuchet MS"/>
                <a:cs typeface="Trebuchet MS"/>
              </a:rPr>
              <a:t>Unlock</a:t>
            </a:r>
            <a:r>
              <a:rPr sz="1207" b="1" spc="-1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6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207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27" dirty="0">
                <a:solidFill>
                  <a:srgbClr val="FFFFFF"/>
                </a:solidFill>
                <a:latin typeface="Trebuchet MS"/>
                <a:cs typeface="Trebuchet MS"/>
              </a:rPr>
              <a:t>Spending</a:t>
            </a:r>
            <a:r>
              <a:rPr sz="1207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66" dirty="0">
                <a:solidFill>
                  <a:srgbClr val="FFFFFF"/>
                </a:solidFill>
                <a:latin typeface="Trebuchet MS"/>
                <a:cs typeface="Trebuchet MS"/>
              </a:rPr>
              <a:t>Power!</a:t>
            </a:r>
            <a:r>
              <a:rPr sz="1207" b="1" spc="-1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11" dirty="0">
                <a:solidFill>
                  <a:srgbClr val="FFFFFF"/>
                </a:solidFill>
                <a:latin typeface="Trebuchet MS"/>
                <a:cs typeface="Trebuchet MS"/>
              </a:rPr>
              <a:t>Sign</a:t>
            </a:r>
            <a:r>
              <a:rPr sz="1207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49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1207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49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207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71" dirty="0">
                <a:solidFill>
                  <a:srgbClr val="FFFFFF"/>
                </a:solidFill>
                <a:latin typeface="Trebuchet MS"/>
                <a:cs typeface="Trebuchet MS"/>
              </a:rPr>
              <a:t>free</a:t>
            </a:r>
            <a:r>
              <a:rPr sz="1207" b="1" spc="-1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7" b="1" spc="-82" dirty="0">
                <a:solidFill>
                  <a:srgbClr val="FFFFFF"/>
                </a:solidFill>
                <a:latin typeface="Trebuchet MS"/>
                <a:cs typeface="Trebuchet MS"/>
              </a:rPr>
              <a:t>today.</a:t>
            </a:r>
            <a:endParaRPr sz="1207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1263" y="1179735"/>
            <a:ext cx="3760052" cy="619190"/>
          </a:xfrm>
          <a:prstGeom prst="rect">
            <a:avLst/>
          </a:prstGeom>
        </p:spPr>
        <p:txBody>
          <a:bodyPr vert="horz" wrap="square" lIns="0" tIns="93391" rIns="0" bIns="0" rtlCol="0">
            <a:spAutoFit/>
          </a:bodyPr>
          <a:lstStyle/>
          <a:p>
            <a:pPr marL="13940">
              <a:spcBef>
                <a:spcPts val="735"/>
              </a:spcBef>
            </a:pPr>
            <a:r>
              <a:rPr sz="1207" b="1" spc="-5" dirty="0">
                <a:solidFill>
                  <a:srgbClr val="333333"/>
                </a:solidFill>
                <a:latin typeface="Trebuchet MS"/>
                <a:cs typeface="Trebuchet MS"/>
              </a:rPr>
              <a:t>Shop</a:t>
            </a:r>
            <a:r>
              <a:rPr sz="1207" b="1" spc="-1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55" dirty="0">
                <a:solidFill>
                  <a:srgbClr val="333333"/>
                </a:solidFill>
                <a:latin typeface="Trebuchet MS"/>
                <a:cs typeface="Trebuchet MS"/>
              </a:rPr>
              <a:t>now</a:t>
            </a:r>
            <a:r>
              <a:rPr sz="1207" b="1" spc="-1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38" dirty="0">
                <a:solidFill>
                  <a:srgbClr val="333333"/>
                </a:solidFill>
                <a:latin typeface="Trebuchet MS"/>
                <a:cs typeface="Trebuchet MS"/>
              </a:rPr>
              <a:t>and</a:t>
            </a:r>
            <a:r>
              <a:rPr sz="1207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44" dirty="0">
                <a:solidFill>
                  <a:srgbClr val="333333"/>
                </a:solidFill>
                <a:latin typeface="Trebuchet MS"/>
                <a:cs typeface="Trebuchet MS"/>
              </a:rPr>
              <a:t>pay</a:t>
            </a:r>
            <a:r>
              <a:rPr sz="1207" b="1" spc="-1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66" dirty="0">
                <a:solidFill>
                  <a:srgbClr val="333333"/>
                </a:solidFill>
                <a:latin typeface="Trebuchet MS"/>
                <a:cs typeface="Trebuchet MS"/>
              </a:rPr>
              <a:t>over</a:t>
            </a:r>
            <a:r>
              <a:rPr sz="1207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60" dirty="0">
                <a:solidFill>
                  <a:srgbClr val="333333"/>
                </a:solidFill>
                <a:latin typeface="Trebuchet MS"/>
                <a:cs typeface="Trebuchet MS"/>
              </a:rPr>
              <a:t>time</a:t>
            </a:r>
            <a:r>
              <a:rPr sz="1207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spc="-269" dirty="0">
                <a:solidFill>
                  <a:srgbClr val="333333"/>
                </a:solidFill>
                <a:latin typeface="Lucida Sans"/>
                <a:cs typeface="Lucida Sans"/>
              </a:rPr>
              <a:t>—</a:t>
            </a:r>
            <a:r>
              <a:rPr sz="1207" spc="-251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207" b="1" spc="-55" dirty="0">
                <a:solidFill>
                  <a:srgbClr val="333333"/>
                </a:solidFill>
                <a:latin typeface="Trebuchet MS"/>
                <a:cs typeface="Trebuchet MS"/>
              </a:rPr>
              <a:t>right</a:t>
            </a:r>
            <a:r>
              <a:rPr sz="1207" b="1" spc="-1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49" dirty="0">
                <a:solidFill>
                  <a:srgbClr val="333333"/>
                </a:solidFill>
                <a:latin typeface="Trebuchet MS"/>
                <a:cs typeface="Trebuchet MS"/>
              </a:rPr>
              <a:t>from</a:t>
            </a:r>
            <a:r>
              <a:rPr sz="1207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66" dirty="0">
                <a:solidFill>
                  <a:srgbClr val="333333"/>
                </a:solidFill>
                <a:latin typeface="Trebuchet MS"/>
                <a:cs typeface="Trebuchet MS"/>
              </a:rPr>
              <a:t>your</a:t>
            </a:r>
            <a:r>
              <a:rPr sz="1207" b="1" spc="-1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207" b="1" spc="-55" dirty="0">
                <a:solidFill>
                  <a:srgbClr val="333333"/>
                </a:solidFill>
                <a:latin typeface="Trebuchet MS"/>
                <a:cs typeface="Trebuchet MS"/>
              </a:rPr>
              <a:t>paycheck.</a:t>
            </a:r>
            <a:endParaRPr sz="1207" dirty="0">
              <a:latin typeface="Trebuchet MS"/>
              <a:cs typeface="Trebuchet MS"/>
            </a:endParaRPr>
          </a:p>
          <a:p>
            <a:pPr marL="715794">
              <a:spcBef>
                <a:spcPts val="801"/>
              </a:spcBef>
            </a:pPr>
            <a:r>
              <a:rPr sz="1537" spc="-77" dirty="0">
                <a:solidFill>
                  <a:srgbClr val="0070CE"/>
                </a:solidFill>
                <a:latin typeface="Lucida Sans"/>
                <a:cs typeface="Lucida Sans"/>
              </a:rPr>
              <a:t>Shop </a:t>
            </a:r>
            <a:r>
              <a:rPr sz="1537" spc="-148" dirty="0">
                <a:solidFill>
                  <a:srgbClr val="0070CE"/>
                </a:solidFill>
                <a:latin typeface="Lucida Sans"/>
                <a:cs typeface="Lucida Sans"/>
              </a:rPr>
              <a:t>40,000+</a:t>
            </a:r>
            <a:r>
              <a:rPr sz="1537" spc="-296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04" dirty="0">
                <a:solidFill>
                  <a:srgbClr val="0070CE"/>
                </a:solidFill>
                <a:latin typeface="Lucida Sans"/>
                <a:cs typeface="Lucida Sans"/>
              </a:rPr>
              <a:t>products</a:t>
            </a:r>
            <a:endParaRPr sz="1537" dirty="0"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02463" y="1649753"/>
            <a:ext cx="375657" cy="375657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878" y="341744"/>
                </a:moveTo>
                <a:lnTo>
                  <a:pt x="216304" y="335640"/>
                </a:lnTo>
                <a:lnTo>
                  <a:pt x="257124" y="318414"/>
                </a:lnTo>
                <a:lnTo>
                  <a:pt x="291707" y="291695"/>
                </a:lnTo>
                <a:lnTo>
                  <a:pt x="318427" y="257111"/>
                </a:lnTo>
                <a:lnTo>
                  <a:pt x="335653" y="216292"/>
                </a:lnTo>
                <a:lnTo>
                  <a:pt x="341756" y="170865"/>
                </a:lnTo>
                <a:lnTo>
                  <a:pt x="335653" y="125444"/>
                </a:lnTo>
                <a:lnTo>
                  <a:pt x="318427" y="84629"/>
                </a:lnTo>
                <a:lnTo>
                  <a:pt x="291707" y="50047"/>
                </a:lnTo>
                <a:lnTo>
                  <a:pt x="257124" y="23329"/>
                </a:lnTo>
                <a:lnTo>
                  <a:pt x="216304" y="6103"/>
                </a:lnTo>
                <a:lnTo>
                  <a:pt x="170878" y="0"/>
                </a:lnTo>
                <a:lnTo>
                  <a:pt x="125452" y="6103"/>
                </a:lnTo>
                <a:lnTo>
                  <a:pt x="84632" y="23329"/>
                </a:lnTo>
                <a:lnTo>
                  <a:pt x="50049" y="50047"/>
                </a:lnTo>
                <a:lnTo>
                  <a:pt x="23329" y="84629"/>
                </a:lnTo>
                <a:lnTo>
                  <a:pt x="6103" y="125444"/>
                </a:lnTo>
                <a:lnTo>
                  <a:pt x="0" y="170865"/>
                </a:lnTo>
                <a:lnTo>
                  <a:pt x="6103" y="216292"/>
                </a:lnTo>
                <a:lnTo>
                  <a:pt x="23329" y="257111"/>
                </a:lnTo>
                <a:lnTo>
                  <a:pt x="50049" y="291695"/>
                </a:lnTo>
                <a:lnTo>
                  <a:pt x="84632" y="318414"/>
                </a:lnTo>
                <a:lnTo>
                  <a:pt x="125452" y="335640"/>
                </a:lnTo>
                <a:lnTo>
                  <a:pt x="170878" y="341744"/>
                </a:lnTo>
                <a:close/>
              </a:path>
            </a:pathLst>
          </a:custGeom>
          <a:ln w="12700">
            <a:solidFill>
              <a:srgbClr val="0070CE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5" name="object 45"/>
          <p:cNvSpPr/>
          <p:nvPr/>
        </p:nvSpPr>
        <p:spPr>
          <a:xfrm>
            <a:off x="2102463" y="2936283"/>
            <a:ext cx="375657" cy="375657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878" y="341744"/>
                </a:moveTo>
                <a:lnTo>
                  <a:pt x="216304" y="335640"/>
                </a:lnTo>
                <a:lnTo>
                  <a:pt x="257124" y="318414"/>
                </a:lnTo>
                <a:lnTo>
                  <a:pt x="291707" y="291695"/>
                </a:lnTo>
                <a:lnTo>
                  <a:pt x="318427" y="257111"/>
                </a:lnTo>
                <a:lnTo>
                  <a:pt x="335653" y="216292"/>
                </a:lnTo>
                <a:lnTo>
                  <a:pt x="341756" y="170865"/>
                </a:lnTo>
                <a:lnTo>
                  <a:pt x="335653" y="125444"/>
                </a:lnTo>
                <a:lnTo>
                  <a:pt x="318427" y="84629"/>
                </a:lnTo>
                <a:lnTo>
                  <a:pt x="291707" y="50047"/>
                </a:lnTo>
                <a:lnTo>
                  <a:pt x="257124" y="23329"/>
                </a:lnTo>
                <a:lnTo>
                  <a:pt x="216304" y="6103"/>
                </a:lnTo>
                <a:lnTo>
                  <a:pt x="170878" y="0"/>
                </a:lnTo>
                <a:lnTo>
                  <a:pt x="125452" y="6103"/>
                </a:lnTo>
                <a:lnTo>
                  <a:pt x="84632" y="23329"/>
                </a:lnTo>
                <a:lnTo>
                  <a:pt x="50049" y="50047"/>
                </a:lnTo>
                <a:lnTo>
                  <a:pt x="23329" y="84629"/>
                </a:lnTo>
                <a:lnTo>
                  <a:pt x="6103" y="125444"/>
                </a:lnTo>
                <a:lnTo>
                  <a:pt x="0" y="170865"/>
                </a:lnTo>
                <a:lnTo>
                  <a:pt x="6103" y="216292"/>
                </a:lnTo>
                <a:lnTo>
                  <a:pt x="23329" y="257111"/>
                </a:lnTo>
                <a:lnTo>
                  <a:pt x="50049" y="291695"/>
                </a:lnTo>
                <a:lnTo>
                  <a:pt x="84632" y="318414"/>
                </a:lnTo>
                <a:lnTo>
                  <a:pt x="125452" y="335640"/>
                </a:lnTo>
                <a:lnTo>
                  <a:pt x="170878" y="341744"/>
                </a:lnTo>
                <a:close/>
              </a:path>
            </a:pathLst>
          </a:custGeom>
          <a:ln w="12700">
            <a:solidFill>
              <a:srgbClr val="0070CE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6" name="object 46"/>
          <p:cNvSpPr/>
          <p:nvPr/>
        </p:nvSpPr>
        <p:spPr>
          <a:xfrm>
            <a:off x="9552767" y="362330"/>
            <a:ext cx="1185514" cy="2040673"/>
          </a:xfrm>
          <a:custGeom>
            <a:avLst/>
            <a:gdLst/>
            <a:ahLst/>
            <a:cxnLst/>
            <a:rect l="l" t="t" r="r" b="b"/>
            <a:pathLst>
              <a:path w="1080134" h="1859280">
                <a:moveTo>
                  <a:pt x="849624" y="1468145"/>
                </a:moveTo>
                <a:lnTo>
                  <a:pt x="777532" y="1468145"/>
                </a:lnTo>
                <a:lnTo>
                  <a:pt x="597027" y="1830171"/>
                </a:lnTo>
                <a:lnTo>
                  <a:pt x="595012" y="1837768"/>
                </a:lnTo>
                <a:lnTo>
                  <a:pt x="596082" y="1845333"/>
                </a:lnTo>
                <a:lnTo>
                  <a:pt x="599936" y="1852001"/>
                </a:lnTo>
                <a:lnTo>
                  <a:pt x="606272" y="1856905"/>
                </a:lnTo>
                <a:lnTo>
                  <a:pt x="613999" y="1859014"/>
                </a:lnTo>
                <a:lnTo>
                  <a:pt x="621642" y="1858079"/>
                </a:lnTo>
                <a:lnTo>
                  <a:pt x="628328" y="1854383"/>
                </a:lnTo>
                <a:lnTo>
                  <a:pt x="633183" y="1848205"/>
                </a:lnTo>
                <a:lnTo>
                  <a:pt x="813688" y="1486179"/>
                </a:lnTo>
                <a:lnTo>
                  <a:pt x="856345" y="1486179"/>
                </a:lnTo>
                <a:lnTo>
                  <a:pt x="849624" y="1468145"/>
                </a:lnTo>
                <a:close/>
              </a:path>
              <a:path w="1080134" h="1859280">
                <a:moveTo>
                  <a:pt x="856345" y="1486179"/>
                </a:moveTo>
                <a:lnTo>
                  <a:pt x="813688" y="1486179"/>
                </a:lnTo>
                <a:lnTo>
                  <a:pt x="925118" y="1785188"/>
                </a:lnTo>
                <a:lnTo>
                  <a:pt x="926922" y="1789988"/>
                </a:lnTo>
                <a:lnTo>
                  <a:pt x="930694" y="1793811"/>
                </a:lnTo>
                <a:lnTo>
                  <a:pt x="940079" y="1798497"/>
                </a:lnTo>
                <a:lnTo>
                  <a:pt x="945819" y="1799145"/>
                </a:lnTo>
                <a:lnTo>
                  <a:pt x="950988" y="1797329"/>
                </a:lnTo>
                <a:lnTo>
                  <a:pt x="957773" y="1793292"/>
                </a:lnTo>
                <a:lnTo>
                  <a:pt x="962271" y="1787177"/>
                </a:lnTo>
                <a:lnTo>
                  <a:pt x="964099" y="1779807"/>
                </a:lnTo>
                <a:lnTo>
                  <a:pt x="962875" y="1772005"/>
                </a:lnTo>
                <a:lnTo>
                  <a:pt x="856345" y="1486179"/>
                </a:lnTo>
                <a:close/>
              </a:path>
              <a:path w="1080134" h="1859280">
                <a:moveTo>
                  <a:pt x="943937" y="1310487"/>
                </a:moveTo>
                <a:lnTo>
                  <a:pt x="901293" y="1310487"/>
                </a:lnTo>
                <a:lnTo>
                  <a:pt x="1014514" y="1614296"/>
                </a:lnTo>
                <a:lnTo>
                  <a:pt x="1018286" y="1618119"/>
                </a:lnTo>
                <a:lnTo>
                  <a:pt x="1027696" y="1622818"/>
                </a:lnTo>
                <a:lnTo>
                  <a:pt x="1033437" y="1623466"/>
                </a:lnTo>
                <a:lnTo>
                  <a:pt x="1038580" y="1621637"/>
                </a:lnTo>
                <a:lnTo>
                  <a:pt x="1045367" y="1617605"/>
                </a:lnTo>
                <a:lnTo>
                  <a:pt x="1049867" y="1611490"/>
                </a:lnTo>
                <a:lnTo>
                  <a:pt x="1051696" y="1604117"/>
                </a:lnTo>
                <a:lnTo>
                  <a:pt x="1050467" y="1596313"/>
                </a:lnTo>
                <a:lnTo>
                  <a:pt x="943937" y="1310487"/>
                </a:lnTo>
                <a:close/>
              </a:path>
              <a:path w="1080134" h="1859280">
                <a:moveTo>
                  <a:pt x="937216" y="1292453"/>
                </a:moveTo>
                <a:lnTo>
                  <a:pt x="865124" y="1292453"/>
                </a:lnTo>
                <a:lnTo>
                  <a:pt x="801941" y="1419186"/>
                </a:lnTo>
                <a:lnTo>
                  <a:pt x="459486" y="1521028"/>
                </a:lnTo>
                <a:lnTo>
                  <a:pt x="452505" y="1524745"/>
                </a:lnTo>
                <a:lnTo>
                  <a:pt x="447717" y="1530640"/>
                </a:lnTo>
                <a:lnTo>
                  <a:pt x="445546" y="1537914"/>
                </a:lnTo>
                <a:lnTo>
                  <a:pt x="446417" y="1545767"/>
                </a:lnTo>
                <a:lnTo>
                  <a:pt x="448144" y="1551152"/>
                </a:lnTo>
                <a:lnTo>
                  <a:pt x="451993" y="1555368"/>
                </a:lnTo>
                <a:lnTo>
                  <a:pt x="461251" y="1559979"/>
                </a:lnTo>
                <a:lnTo>
                  <a:pt x="466547" y="1560614"/>
                </a:lnTo>
                <a:lnTo>
                  <a:pt x="777532" y="1468145"/>
                </a:lnTo>
                <a:lnTo>
                  <a:pt x="849624" y="1468145"/>
                </a:lnTo>
                <a:lnTo>
                  <a:pt x="838098" y="1437220"/>
                </a:lnTo>
                <a:lnTo>
                  <a:pt x="901293" y="1310487"/>
                </a:lnTo>
                <a:lnTo>
                  <a:pt x="943937" y="1310487"/>
                </a:lnTo>
                <a:lnTo>
                  <a:pt x="937216" y="1292453"/>
                </a:lnTo>
                <a:close/>
              </a:path>
              <a:path w="1080134" h="1859280">
                <a:moveTo>
                  <a:pt x="1024810" y="1116723"/>
                </a:moveTo>
                <a:lnTo>
                  <a:pt x="952741" y="1116723"/>
                </a:lnTo>
                <a:lnTo>
                  <a:pt x="889533" y="1243507"/>
                </a:lnTo>
                <a:lnTo>
                  <a:pt x="541959" y="1346860"/>
                </a:lnTo>
                <a:lnTo>
                  <a:pt x="537781" y="1350276"/>
                </a:lnTo>
                <a:lnTo>
                  <a:pt x="532828" y="1359611"/>
                </a:lnTo>
                <a:lnTo>
                  <a:pt x="532371" y="1364995"/>
                </a:lnTo>
                <a:lnTo>
                  <a:pt x="535736" y="1375473"/>
                </a:lnTo>
                <a:lnTo>
                  <a:pt x="539584" y="1379677"/>
                </a:lnTo>
                <a:lnTo>
                  <a:pt x="548855" y="1384299"/>
                </a:lnTo>
                <a:lnTo>
                  <a:pt x="554164" y="1384922"/>
                </a:lnTo>
                <a:lnTo>
                  <a:pt x="865124" y="1292453"/>
                </a:lnTo>
                <a:lnTo>
                  <a:pt x="937216" y="1292453"/>
                </a:lnTo>
                <a:lnTo>
                  <a:pt x="925690" y="1261529"/>
                </a:lnTo>
                <a:lnTo>
                  <a:pt x="988885" y="1134783"/>
                </a:lnTo>
                <a:lnTo>
                  <a:pt x="1031540" y="1134783"/>
                </a:lnTo>
                <a:lnTo>
                  <a:pt x="1024810" y="1116723"/>
                </a:lnTo>
                <a:close/>
              </a:path>
              <a:path w="1080134" h="1859280">
                <a:moveTo>
                  <a:pt x="1031540" y="1134783"/>
                </a:moveTo>
                <a:lnTo>
                  <a:pt x="988885" y="1134783"/>
                </a:lnTo>
                <a:lnTo>
                  <a:pt x="1079601" y="1378216"/>
                </a:lnTo>
                <a:lnTo>
                  <a:pt x="1079601" y="1263743"/>
                </a:lnTo>
                <a:lnTo>
                  <a:pt x="1031540" y="1134783"/>
                </a:lnTo>
                <a:close/>
              </a:path>
              <a:path w="1080134" h="1859280">
                <a:moveTo>
                  <a:pt x="484956" y="956005"/>
                </a:moveTo>
                <a:lnTo>
                  <a:pt x="431914" y="956005"/>
                </a:lnTo>
                <a:lnTo>
                  <a:pt x="226999" y="1196479"/>
                </a:lnTo>
                <a:lnTo>
                  <a:pt x="223213" y="1203357"/>
                </a:lnTo>
                <a:lnTo>
                  <a:pt x="222445" y="1210925"/>
                </a:lnTo>
                <a:lnTo>
                  <a:pt x="224608" y="1218275"/>
                </a:lnTo>
                <a:lnTo>
                  <a:pt x="239876" y="1228984"/>
                </a:lnTo>
                <a:lnTo>
                  <a:pt x="246514" y="1228837"/>
                </a:lnTo>
                <a:lnTo>
                  <a:pt x="252755" y="1226621"/>
                </a:lnTo>
                <a:lnTo>
                  <a:pt x="257962" y="1222374"/>
                </a:lnTo>
                <a:lnTo>
                  <a:pt x="484956" y="956005"/>
                </a:lnTo>
                <a:close/>
              </a:path>
              <a:path w="1080134" h="1859280">
                <a:moveTo>
                  <a:pt x="684119" y="945629"/>
                </a:moveTo>
                <a:lnTo>
                  <a:pt x="631088" y="945629"/>
                </a:lnTo>
                <a:lnTo>
                  <a:pt x="426161" y="1186103"/>
                </a:lnTo>
                <a:lnTo>
                  <a:pt x="422381" y="1192981"/>
                </a:lnTo>
                <a:lnTo>
                  <a:pt x="421616" y="1200550"/>
                </a:lnTo>
                <a:lnTo>
                  <a:pt x="423776" y="1207899"/>
                </a:lnTo>
                <a:lnTo>
                  <a:pt x="439061" y="1218624"/>
                </a:lnTo>
                <a:lnTo>
                  <a:pt x="445695" y="1218469"/>
                </a:lnTo>
                <a:lnTo>
                  <a:pt x="451932" y="1216247"/>
                </a:lnTo>
                <a:lnTo>
                  <a:pt x="457136" y="1211999"/>
                </a:lnTo>
                <a:lnTo>
                  <a:pt x="684119" y="945629"/>
                </a:lnTo>
                <a:close/>
              </a:path>
              <a:path w="1080134" h="1859280">
                <a:moveTo>
                  <a:pt x="883230" y="935253"/>
                </a:moveTo>
                <a:lnTo>
                  <a:pt x="830199" y="935253"/>
                </a:lnTo>
                <a:lnTo>
                  <a:pt x="625284" y="1175702"/>
                </a:lnTo>
                <a:lnTo>
                  <a:pt x="622015" y="1181185"/>
                </a:lnTo>
                <a:lnTo>
                  <a:pt x="620706" y="1187324"/>
                </a:lnTo>
                <a:lnTo>
                  <a:pt x="621387" y="1193599"/>
                </a:lnTo>
                <a:lnTo>
                  <a:pt x="641832" y="1209192"/>
                </a:lnTo>
                <a:lnTo>
                  <a:pt x="840308" y="1150162"/>
                </a:lnTo>
                <a:lnTo>
                  <a:pt x="700087" y="1150162"/>
                </a:lnTo>
                <a:lnTo>
                  <a:pt x="883230" y="935253"/>
                </a:lnTo>
                <a:close/>
              </a:path>
              <a:path w="1080134" h="1859280">
                <a:moveTo>
                  <a:pt x="1079601" y="923861"/>
                </a:moveTo>
                <a:lnTo>
                  <a:pt x="1048893" y="923861"/>
                </a:lnTo>
                <a:lnTo>
                  <a:pt x="977150" y="1067765"/>
                </a:lnTo>
                <a:lnTo>
                  <a:pt x="700087" y="1150162"/>
                </a:lnTo>
                <a:lnTo>
                  <a:pt x="840308" y="1150162"/>
                </a:lnTo>
                <a:lnTo>
                  <a:pt x="952741" y="1116723"/>
                </a:lnTo>
                <a:lnTo>
                  <a:pt x="1024810" y="1116723"/>
                </a:lnTo>
                <a:lnTo>
                  <a:pt x="1013294" y="1085824"/>
                </a:lnTo>
                <a:lnTo>
                  <a:pt x="1079601" y="952835"/>
                </a:lnTo>
                <a:lnTo>
                  <a:pt x="1079601" y="923861"/>
                </a:lnTo>
                <a:close/>
              </a:path>
              <a:path w="1080134" h="1859280">
                <a:moveTo>
                  <a:pt x="208102" y="664476"/>
                </a:moveTo>
                <a:lnTo>
                  <a:pt x="199313" y="664705"/>
                </a:lnTo>
                <a:lnTo>
                  <a:pt x="194335" y="666927"/>
                </a:lnTo>
                <a:lnTo>
                  <a:pt x="187070" y="674649"/>
                </a:lnTo>
                <a:lnTo>
                  <a:pt x="185216" y="679703"/>
                </a:lnTo>
                <a:lnTo>
                  <a:pt x="185699" y="690308"/>
                </a:lnTo>
                <a:lnTo>
                  <a:pt x="188036" y="695236"/>
                </a:lnTo>
                <a:lnTo>
                  <a:pt x="429120" y="916317"/>
                </a:lnTo>
                <a:lnTo>
                  <a:pt x="18668" y="937704"/>
                </a:lnTo>
                <a:lnTo>
                  <a:pt x="10983" y="939670"/>
                </a:lnTo>
                <a:lnTo>
                  <a:pt x="4905" y="944260"/>
                </a:lnTo>
                <a:lnTo>
                  <a:pt x="1041" y="950798"/>
                </a:lnTo>
                <a:lnTo>
                  <a:pt x="0" y="958608"/>
                </a:lnTo>
                <a:lnTo>
                  <a:pt x="495" y="965746"/>
                </a:lnTo>
                <a:lnTo>
                  <a:pt x="5257" y="972096"/>
                </a:lnTo>
                <a:lnTo>
                  <a:pt x="14643" y="976769"/>
                </a:lnTo>
                <a:lnTo>
                  <a:pt x="18008" y="977569"/>
                </a:lnTo>
                <a:lnTo>
                  <a:pt x="431914" y="956005"/>
                </a:lnTo>
                <a:lnTo>
                  <a:pt x="484956" y="956005"/>
                </a:lnTo>
                <a:lnTo>
                  <a:pt x="487413" y="953122"/>
                </a:lnTo>
                <a:lnTo>
                  <a:pt x="631088" y="945629"/>
                </a:lnTo>
                <a:lnTo>
                  <a:pt x="684119" y="945629"/>
                </a:lnTo>
                <a:lnTo>
                  <a:pt x="686587" y="942733"/>
                </a:lnTo>
                <a:lnTo>
                  <a:pt x="830199" y="935253"/>
                </a:lnTo>
                <a:lnTo>
                  <a:pt x="883230" y="935253"/>
                </a:lnTo>
                <a:lnTo>
                  <a:pt x="885697" y="932357"/>
                </a:lnTo>
                <a:lnTo>
                  <a:pt x="1048893" y="923861"/>
                </a:lnTo>
                <a:lnTo>
                  <a:pt x="1079601" y="923861"/>
                </a:lnTo>
                <a:lnTo>
                  <a:pt x="1079601" y="913422"/>
                </a:lnTo>
                <a:lnTo>
                  <a:pt x="484619" y="913422"/>
                </a:lnTo>
                <a:lnTo>
                  <a:pt x="217690" y="668654"/>
                </a:lnTo>
                <a:lnTo>
                  <a:pt x="216090" y="667550"/>
                </a:lnTo>
                <a:lnTo>
                  <a:pt x="211404" y="665213"/>
                </a:lnTo>
                <a:lnTo>
                  <a:pt x="208102" y="664476"/>
                </a:lnTo>
                <a:close/>
              </a:path>
              <a:path w="1080134" h="1859280">
                <a:moveTo>
                  <a:pt x="407263" y="654088"/>
                </a:moveTo>
                <a:lnTo>
                  <a:pt x="398462" y="654342"/>
                </a:lnTo>
                <a:lnTo>
                  <a:pt x="393496" y="656551"/>
                </a:lnTo>
                <a:lnTo>
                  <a:pt x="386245" y="664286"/>
                </a:lnTo>
                <a:lnTo>
                  <a:pt x="384378" y="669328"/>
                </a:lnTo>
                <a:lnTo>
                  <a:pt x="384873" y="679945"/>
                </a:lnTo>
                <a:lnTo>
                  <a:pt x="387197" y="684872"/>
                </a:lnTo>
                <a:lnTo>
                  <a:pt x="628294" y="905941"/>
                </a:lnTo>
                <a:lnTo>
                  <a:pt x="484619" y="913422"/>
                </a:lnTo>
                <a:lnTo>
                  <a:pt x="1079601" y="913422"/>
                </a:lnTo>
                <a:lnTo>
                  <a:pt x="1079601" y="903046"/>
                </a:lnTo>
                <a:lnTo>
                  <a:pt x="683780" y="903046"/>
                </a:lnTo>
                <a:lnTo>
                  <a:pt x="418287" y="659599"/>
                </a:lnTo>
                <a:lnTo>
                  <a:pt x="416852" y="658253"/>
                </a:lnTo>
                <a:lnTo>
                  <a:pt x="415251" y="657148"/>
                </a:lnTo>
                <a:lnTo>
                  <a:pt x="410565" y="654811"/>
                </a:lnTo>
                <a:lnTo>
                  <a:pt x="407263" y="654088"/>
                </a:lnTo>
                <a:close/>
              </a:path>
              <a:path w="1080134" h="1859280">
                <a:moveTo>
                  <a:pt x="600746" y="643990"/>
                </a:moveTo>
                <a:lnTo>
                  <a:pt x="594691" y="645850"/>
                </a:lnTo>
                <a:lnTo>
                  <a:pt x="589544" y="649480"/>
                </a:lnTo>
                <a:lnTo>
                  <a:pt x="585774" y="654646"/>
                </a:lnTo>
                <a:lnTo>
                  <a:pt x="583920" y="660756"/>
                </a:lnTo>
                <a:lnTo>
                  <a:pt x="584120" y="667046"/>
                </a:lnTo>
                <a:lnTo>
                  <a:pt x="586278" y="673000"/>
                </a:lnTo>
                <a:lnTo>
                  <a:pt x="590296" y="678103"/>
                </a:lnTo>
                <a:lnTo>
                  <a:pt x="827443" y="895553"/>
                </a:lnTo>
                <a:lnTo>
                  <a:pt x="683780" y="903046"/>
                </a:lnTo>
                <a:lnTo>
                  <a:pt x="1079601" y="903046"/>
                </a:lnTo>
                <a:lnTo>
                  <a:pt x="1079601" y="892670"/>
                </a:lnTo>
                <a:lnTo>
                  <a:pt x="882929" y="892670"/>
                </a:lnTo>
                <a:lnTo>
                  <a:pt x="668134" y="695705"/>
                </a:lnTo>
                <a:lnTo>
                  <a:pt x="886112" y="695705"/>
                </a:lnTo>
                <a:lnTo>
                  <a:pt x="607237" y="644131"/>
                </a:lnTo>
                <a:lnTo>
                  <a:pt x="600746" y="643990"/>
                </a:lnTo>
                <a:close/>
              </a:path>
              <a:path w="1080134" h="1859280">
                <a:moveTo>
                  <a:pt x="886112" y="695705"/>
                </a:moveTo>
                <a:lnTo>
                  <a:pt x="668134" y="695705"/>
                </a:lnTo>
                <a:lnTo>
                  <a:pt x="954697" y="748703"/>
                </a:lnTo>
                <a:lnTo>
                  <a:pt x="1046111" y="884161"/>
                </a:lnTo>
                <a:lnTo>
                  <a:pt x="882929" y="892670"/>
                </a:lnTo>
                <a:lnTo>
                  <a:pt x="1079601" y="892670"/>
                </a:lnTo>
                <a:lnTo>
                  <a:pt x="1079487" y="862495"/>
                </a:lnTo>
                <a:lnTo>
                  <a:pt x="988072" y="727049"/>
                </a:lnTo>
                <a:lnTo>
                  <a:pt x="993511" y="702640"/>
                </a:lnTo>
                <a:lnTo>
                  <a:pt x="923607" y="702640"/>
                </a:lnTo>
                <a:lnTo>
                  <a:pt x="886112" y="695705"/>
                </a:lnTo>
                <a:close/>
              </a:path>
              <a:path w="1080134" h="1859280">
                <a:moveTo>
                  <a:pt x="1079601" y="862265"/>
                </a:moveTo>
                <a:lnTo>
                  <a:pt x="1079487" y="862495"/>
                </a:lnTo>
                <a:lnTo>
                  <a:pt x="1079601" y="862265"/>
                </a:lnTo>
                <a:close/>
              </a:path>
              <a:path w="1080134" h="1859280">
                <a:moveTo>
                  <a:pt x="490385" y="477837"/>
                </a:moveTo>
                <a:lnTo>
                  <a:pt x="485051" y="478942"/>
                </a:lnTo>
                <a:lnTo>
                  <a:pt x="476262" y="484949"/>
                </a:lnTo>
                <a:lnTo>
                  <a:pt x="473354" y="489457"/>
                </a:lnTo>
                <a:lnTo>
                  <a:pt x="472465" y="494677"/>
                </a:lnTo>
                <a:lnTo>
                  <a:pt x="472472" y="501131"/>
                </a:lnTo>
                <a:lnTo>
                  <a:pt x="843127" y="583399"/>
                </a:lnTo>
                <a:lnTo>
                  <a:pt x="923607" y="702640"/>
                </a:lnTo>
                <a:lnTo>
                  <a:pt x="993511" y="702640"/>
                </a:lnTo>
                <a:lnTo>
                  <a:pt x="998336" y="680986"/>
                </a:lnTo>
                <a:lnTo>
                  <a:pt x="956983" y="680986"/>
                </a:lnTo>
                <a:lnTo>
                  <a:pt x="876503" y="561746"/>
                </a:lnTo>
                <a:lnTo>
                  <a:pt x="881942" y="537336"/>
                </a:lnTo>
                <a:lnTo>
                  <a:pt x="812038" y="537336"/>
                </a:lnTo>
                <a:lnTo>
                  <a:pt x="490385" y="477837"/>
                </a:lnTo>
                <a:close/>
              </a:path>
              <a:path w="1080134" h="1859280">
                <a:moveTo>
                  <a:pt x="1047534" y="357162"/>
                </a:moveTo>
                <a:lnTo>
                  <a:pt x="1035100" y="357809"/>
                </a:lnTo>
                <a:lnTo>
                  <a:pt x="1027595" y="364083"/>
                </a:lnTo>
                <a:lnTo>
                  <a:pt x="956983" y="680986"/>
                </a:lnTo>
                <a:lnTo>
                  <a:pt x="998336" y="680986"/>
                </a:lnTo>
                <a:lnTo>
                  <a:pt x="1050315" y="447713"/>
                </a:lnTo>
                <a:lnTo>
                  <a:pt x="1079601" y="447713"/>
                </a:lnTo>
                <a:lnTo>
                  <a:pt x="1079601" y="411824"/>
                </a:lnTo>
                <a:lnTo>
                  <a:pt x="1062393" y="365683"/>
                </a:lnTo>
                <a:lnTo>
                  <a:pt x="1058697" y="361759"/>
                </a:lnTo>
                <a:lnTo>
                  <a:pt x="1051039" y="357949"/>
                </a:lnTo>
                <a:lnTo>
                  <a:pt x="1047534" y="357162"/>
                </a:lnTo>
                <a:close/>
              </a:path>
              <a:path w="1080134" h="1859280">
                <a:moveTo>
                  <a:pt x="378802" y="312534"/>
                </a:moveTo>
                <a:lnTo>
                  <a:pt x="373468" y="313639"/>
                </a:lnTo>
                <a:lnTo>
                  <a:pt x="364705" y="319633"/>
                </a:lnTo>
                <a:lnTo>
                  <a:pt x="361784" y="324154"/>
                </a:lnTo>
                <a:lnTo>
                  <a:pt x="360883" y="329374"/>
                </a:lnTo>
                <a:lnTo>
                  <a:pt x="360922" y="335848"/>
                </a:lnTo>
                <a:lnTo>
                  <a:pt x="731545" y="418096"/>
                </a:lnTo>
                <a:lnTo>
                  <a:pt x="812038" y="537336"/>
                </a:lnTo>
                <a:lnTo>
                  <a:pt x="881942" y="537336"/>
                </a:lnTo>
                <a:lnTo>
                  <a:pt x="886767" y="515683"/>
                </a:lnTo>
                <a:lnTo>
                  <a:pt x="845413" y="515683"/>
                </a:lnTo>
                <a:lnTo>
                  <a:pt x="764921" y="396443"/>
                </a:lnTo>
                <a:lnTo>
                  <a:pt x="770361" y="372033"/>
                </a:lnTo>
                <a:lnTo>
                  <a:pt x="700468" y="372033"/>
                </a:lnTo>
                <a:lnTo>
                  <a:pt x="378802" y="312534"/>
                </a:lnTo>
                <a:close/>
              </a:path>
              <a:path w="1080134" h="1859280">
                <a:moveTo>
                  <a:pt x="1079601" y="447713"/>
                </a:moveTo>
                <a:lnTo>
                  <a:pt x="1050315" y="447713"/>
                </a:lnTo>
                <a:lnTo>
                  <a:pt x="1079601" y="526297"/>
                </a:lnTo>
                <a:lnTo>
                  <a:pt x="1079601" y="447713"/>
                </a:lnTo>
                <a:close/>
              </a:path>
              <a:path w="1080134" h="1859280">
                <a:moveTo>
                  <a:pt x="932840" y="191312"/>
                </a:moveTo>
                <a:lnTo>
                  <a:pt x="927468" y="192189"/>
                </a:lnTo>
                <a:lnTo>
                  <a:pt x="918413" y="197751"/>
                </a:lnTo>
                <a:lnTo>
                  <a:pt x="915276" y="202133"/>
                </a:lnTo>
                <a:lnTo>
                  <a:pt x="845413" y="515683"/>
                </a:lnTo>
                <a:lnTo>
                  <a:pt x="886767" y="515683"/>
                </a:lnTo>
                <a:lnTo>
                  <a:pt x="954608" y="211239"/>
                </a:lnTo>
                <a:lnTo>
                  <a:pt x="953617" y="205854"/>
                </a:lnTo>
                <a:lnTo>
                  <a:pt x="938085" y="192544"/>
                </a:lnTo>
                <a:lnTo>
                  <a:pt x="932840" y="191312"/>
                </a:lnTo>
                <a:close/>
              </a:path>
              <a:path w="1080134" h="1859280">
                <a:moveTo>
                  <a:pt x="485800" y="0"/>
                </a:moveTo>
                <a:lnTo>
                  <a:pt x="467491" y="24060"/>
                </a:lnTo>
                <a:lnTo>
                  <a:pt x="470547" y="31394"/>
                </a:lnTo>
                <a:lnTo>
                  <a:pt x="700468" y="372033"/>
                </a:lnTo>
                <a:lnTo>
                  <a:pt x="770361" y="372033"/>
                </a:lnTo>
                <a:lnTo>
                  <a:pt x="775189" y="350367"/>
                </a:lnTo>
                <a:lnTo>
                  <a:pt x="733844" y="350367"/>
                </a:lnTo>
                <a:lnTo>
                  <a:pt x="503936" y="9728"/>
                </a:lnTo>
                <a:lnTo>
                  <a:pt x="491070" y="1092"/>
                </a:lnTo>
                <a:lnTo>
                  <a:pt x="485800" y="0"/>
                </a:lnTo>
                <a:close/>
              </a:path>
              <a:path w="1080134" h="1859280">
                <a:moveTo>
                  <a:pt x="818542" y="26980"/>
                </a:moveTo>
                <a:lnTo>
                  <a:pt x="811371" y="29671"/>
                </a:lnTo>
                <a:lnTo>
                  <a:pt x="805781" y="34837"/>
                </a:lnTo>
                <a:lnTo>
                  <a:pt x="802551" y="41998"/>
                </a:lnTo>
                <a:lnTo>
                  <a:pt x="733844" y="350367"/>
                </a:lnTo>
                <a:lnTo>
                  <a:pt x="775189" y="350367"/>
                </a:lnTo>
                <a:lnTo>
                  <a:pt x="843038" y="45935"/>
                </a:lnTo>
                <a:lnTo>
                  <a:pt x="842060" y="40563"/>
                </a:lnTo>
                <a:lnTo>
                  <a:pt x="818542" y="26980"/>
                </a:lnTo>
                <a:close/>
              </a:path>
            </a:pathLst>
          </a:custGeom>
          <a:solidFill>
            <a:srgbClr val="F3FEFE">
              <a:alpha val="9999"/>
            </a:srgbClr>
          </a:solid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7" name="object 47"/>
          <p:cNvSpPr/>
          <p:nvPr/>
        </p:nvSpPr>
        <p:spPr>
          <a:xfrm>
            <a:off x="5734687" y="3594163"/>
            <a:ext cx="249299" cy="223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8" name="object 48"/>
          <p:cNvSpPr/>
          <p:nvPr/>
        </p:nvSpPr>
        <p:spPr>
          <a:xfrm>
            <a:off x="1880822" y="3594163"/>
            <a:ext cx="249299" cy="223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49" name="object 49"/>
          <p:cNvSpPr txBox="1"/>
          <p:nvPr/>
        </p:nvSpPr>
        <p:spPr>
          <a:xfrm>
            <a:off x="7089839" y="717873"/>
            <a:ext cx="2396815" cy="824746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41819">
              <a:spcBef>
                <a:spcPts val="110"/>
              </a:spcBef>
            </a:pPr>
            <a:r>
              <a:rPr sz="5268" b="1" spc="335" dirty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r>
              <a:rPr sz="5268" b="1" spc="423" dirty="0">
                <a:solidFill>
                  <a:srgbClr val="FFFFFF"/>
                </a:solidFill>
                <a:latin typeface="Palatino Linotype"/>
                <a:cs typeface="Palatino Linotype"/>
              </a:rPr>
              <a:t>0</a:t>
            </a:r>
            <a:r>
              <a:rPr sz="5268" b="1" spc="-1032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r>
              <a:rPr sz="5268" b="1" spc="-697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5268" b="1" spc="-71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5268" b="1" spc="291" dirty="0">
                <a:solidFill>
                  <a:srgbClr val="FFFFFF"/>
                </a:solidFill>
                <a:latin typeface="Palatino Linotype"/>
                <a:cs typeface="Palatino Linotype"/>
              </a:rPr>
              <a:t>f</a:t>
            </a:r>
            <a:r>
              <a:rPr sz="2305" b="1" spc="41" baseline="109126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2305" baseline="109126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14450" y="579459"/>
            <a:ext cx="1631563" cy="216759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>
              <a:spcBef>
                <a:spcPts val="110"/>
              </a:spcBef>
            </a:pPr>
            <a:r>
              <a:rPr sz="1317" spc="-49" dirty="0">
                <a:solidFill>
                  <a:srgbClr val="FFFFFF"/>
                </a:solidFill>
                <a:latin typeface="Lucida Sans"/>
                <a:cs typeface="Lucida Sans"/>
              </a:rPr>
              <a:t>Sign </a:t>
            </a:r>
            <a:r>
              <a:rPr sz="1317" spc="-99" dirty="0">
                <a:solidFill>
                  <a:srgbClr val="FFFFFF"/>
                </a:solidFill>
                <a:latin typeface="Lucida Sans"/>
                <a:cs typeface="Lucida Sans"/>
              </a:rPr>
              <a:t>up </a:t>
            </a:r>
            <a:r>
              <a:rPr sz="1317" spc="-66" dirty="0">
                <a:solidFill>
                  <a:srgbClr val="FFFFFF"/>
                </a:solidFill>
                <a:latin typeface="Lucida Sans"/>
                <a:cs typeface="Lucida Sans"/>
              </a:rPr>
              <a:t>today and</a:t>
            </a:r>
            <a:r>
              <a:rPr sz="1317" spc="-2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17" spc="-66" dirty="0">
                <a:solidFill>
                  <a:srgbClr val="FFFFFF"/>
                </a:solidFill>
                <a:latin typeface="Lucida Sans"/>
                <a:cs typeface="Lucida Sans"/>
              </a:rPr>
              <a:t>get</a:t>
            </a:r>
            <a:endParaRPr sz="1317" dirty="0">
              <a:latin typeface="Lucida Sans"/>
              <a:cs typeface="Lucida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01299" y="1662991"/>
            <a:ext cx="2800350" cy="756011"/>
          </a:xfrm>
          <a:prstGeom prst="rect">
            <a:avLst/>
          </a:prstGeom>
        </p:spPr>
        <p:txBody>
          <a:bodyPr vert="horz" wrap="square" lIns="0" tIns="70392" rIns="0" bIns="0" rtlCol="0">
            <a:spAutoFit/>
          </a:bodyPr>
          <a:lstStyle/>
          <a:p>
            <a:pPr algn="ctr">
              <a:spcBef>
                <a:spcPts val="554"/>
              </a:spcBef>
            </a:pPr>
            <a:r>
              <a:rPr sz="1098" u="sng" spc="-3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 </a:t>
            </a:r>
            <a:r>
              <a:rPr sz="1098" u="sng" spc="12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sz="1098" u="sng" spc="3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Promo </a:t>
            </a:r>
            <a:r>
              <a:rPr sz="1098" u="sng" spc="2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code:</a:t>
            </a:r>
            <a:r>
              <a:rPr sz="1098" u="sng" spc="-1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sz="1098" b="1" u="sng" spc="-1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HOLIDAY21</a:t>
            </a:r>
            <a:r>
              <a:rPr sz="1098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endParaRPr sz="1098" dirty="0">
              <a:latin typeface="Trebuchet MS"/>
              <a:cs typeface="Trebuchet MS"/>
            </a:endParaRPr>
          </a:p>
          <a:p>
            <a:pPr marR="12546" algn="ctr">
              <a:spcBef>
                <a:spcPts val="543"/>
              </a:spcBef>
            </a:pPr>
            <a:r>
              <a:rPr sz="1207" spc="33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207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44" dirty="0">
                <a:solidFill>
                  <a:srgbClr val="FFFFFF"/>
                </a:solidFill>
                <a:latin typeface="Lucida Sans"/>
                <a:cs typeface="Lucida Sans"/>
              </a:rPr>
              <a:t>entered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44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207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11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16" dirty="0">
                <a:solidFill>
                  <a:srgbClr val="FFFFFF"/>
                </a:solidFill>
                <a:latin typeface="Lucida Sans"/>
                <a:cs typeface="Lucida Sans"/>
              </a:rPr>
              <a:t>chance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49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207" spc="-8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-38" dirty="0">
                <a:solidFill>
                  <a:srgbClr val="FFFFFF"/>
                </a:solidFill>
                <a:latin typeface="Lucida Sans"/>
                <a:cs typeface="Lucida Sans"/>
              </a:rPr>
              <a:t>win</a:t>
            </a:r>
            <a:r>
              <a:rPr sz="1207" spc="-7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207" spc="11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1207" dirty="0">
              <a:latin typeface="Lucida Sans"/>
              <a:cs typeface="Lucida Sans"/>
            </a:endParaRPr>
          </a:p>
          <a:p>
            <a:pPr algn="ctr">
              <a:spcBef>
                <a:spcPts val="148"/>
              </a:spcBef>
            </a:pPr>
            <a:r>
              <a:rPr sz="1646" b="1" spc="66" dirty="0">
                <a:solidFill>
                  <a:srgbClr val="FFFFFF"/>
                </a:solidFill>
                <a:latin typeface="Palatino Linotype"/>
                <a:cs typeface="Palatino Linotype"/>
              </a:rPr>
              <a:t>$2,000</a:t>
            </a:r>
            <a:r>
              <a:rPr sz="1646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46" spc="-143" dirty="0">
                <a:solidFill>
                  <a:srgbClr val="FFFFFF"/>
                </a:solidFill>
                <a:latin typeface="Lucida Sans"/>
                <a:cs typeface="Lucida Sans"/>
              </a:rPr>
              <a:t>Holiday</a:t>
            </a:r>
            <a:r>
              <a:rPr sz="1646" spc="-29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46" spc="-154" dirty="0">
                <a:solidFill>
                  <a:srgbClr val="FFFFFF"/>
                </a:solidFill>
                <a:latin typeface="Lucida Sans"/>
                <a:cs typeface="Lucida Sans"/>
              </a:rPr>
              <a:t>Shopping</a:t>
            </a:r>
            <a:r>
              <a:rPr sz="1646" spc="-29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46" spc="-88" dirty="0">
                <a:solidFill>
                  <a:srgbClr val="FFFFFF"/>
                </a:solidFill>
                <a:latin typeface="Lucida Sans"/>
                <a:cs typeface="Lucida Sans"/>
              </a:rPr>
              <a:t>Spree</a:t>
            </a:r>
            <a:r>
              <a:rPr sz="1317" b="1" spc="-132" baseline="45138" dirty="0">
                <a:solidFill>
                  <a:srgbClr val="FFFFFF"/>
                </a:solidFill>
                <a:latin typeface="Trebuchet MS"/>
                <a:cs typeface="Trebuchet MS"/>
              </a:rPr>
              <a:t>†</a:t>
            </a:r>
            <a:endParaRPr sz="1317" baseline="45138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79779" y="1427078"/>
            <a:ext cx="1101183" cy="216759"/>
          </a:xfrm>
          <a:prstGeom prst="rect">
            <a:avLst/>
          </a:prstGeom>
        </p:spPr>
        <p:txBody>
          <a:bodyPr vert="horz" wrap="square" lIns="0" tIns="13939" rIns="0" bIns="0" rtlCol="0">
            <a:spAutoFit/>
          </a:bodyPr>
          <a:lstStyle/>
          <a:p>
            <a:pPr marL="13940">
              <a:spcBef>
                <a:spcPts val="110"/>
              </a:spcBef>
            </a:pPr>
            <a:r>
              <a:rPr sz="1317" spc="5" dirty="0">
                <a:solidFill>
                  <a:srgbClr val="FFFFFF"/>
                </a:solidFill>
                <a:latin typeface="Gill Sans MT"/>
                <a:cs typeface="Gill Sans MT"/>
              </a:rPr>
              <a:t>your </a:t>
            </a:r>
            <a:r>
              <a:rPr sz="1317" spc="27" dirty="0">
                <a:solidFill>
                  <a:srgbClr val="FFFFFF"/>
                </a:solidFill>
                <a:latin typeface="Gill Sans MT"/>
                <a:cs typeface="Gill Sans MT"/>
              </a:rPr>
              <a:t>first</a:t>
            </a:r>
            <a:r>
              <a:rPr sz="1317" spc="-18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317" spc="-11" dirty="0">
                <a:solidFill>
                  <a:srgbClr val="FFFFFF"/>
                </a:solidFill>
                <a:latin typeface="Gill Sans MT"/>
                <a:cs typeface="Gill Sans MT"/>
              </a:rPr>
              <a:t>order</a:t>
            </a:r>
            <a:endParaRPr sz="1317" dirty="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53981" y="1814108"/>
            <a:ext cx="3082615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277" indent="-370094">
              <a:lnSpc>
                <a:spcPts val="1416"/>
              </a:lnSpc>
              <a:buClr>
                <a:srgbClr val="0070CE"/>
              </a:buClr>
              <a:buSzPct val="266666"/>
              <a:buFont typeface="Palatino Linotype"/>
              <a:buAutoNum type="arabicPlain"/>
              <a:tabLst>
                <a:tab pos="443277" algn="l"/>
                <a:tab pos="443974" algn="l"/>
              </a:tabLst>
            </a:pPr>
            <a:r>
              <a:rPr sz="988" spc="-33" dirty="0">
                <a:solidFill>
                  <a:srgbClr val="333333"/>
                </a:solidFill>
                <a:latin typeface="Lucida Sans"/>
                <a:cs typeface="Lucida Sans"/>
              </a:rPr>
              <a:t>Buy</a:t>
            </a:r>
            <a:r>
              <a:rPr sz="988" spc="-247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computers, </a:t>
            </a:r>
            <a:r>
              <a:rPr sz="988" spc="-71" dirty="0">
                <a:solidFill>
                  <a:srgbClr val="333333"/>
                </a:solidFill>
                <a:latin typeface="Lucida Sans"/>
                <a:cs typeface="Lucida Sans"/>
              </a:rPr>
              <a:t>furniture, </a:t>
            </a:r>
            <a:r>
              <a:rPr sz="988" spc="-44" dirty="0">
                <a:solidFill>
                  <a:srgbClr val="333333"/>
                </a:solidFill>
                <a:latin typeface="Lucida Sans"/>
                <a:cs typeface="Lucida Sans"/>
              </a:rPr>
              <a:t>appliances </a:t>
            </a:r>
            <a:r>
              <a:rPr sz="988" spc="-55" dirty="0">
                <a:solidFill>
                  <a:srgbClr val="333333"/>
                </a:solidFill>
                <a:latin typeface="Lucida Sans"/>
                <a:cs typeface="Lucida Sans"/>
              </a:rPr>
              <a:t>and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much</a:t>
            </a:r>
            <a:endParaRPr sz="988" dirty="0">
              <a:latin typeface="Lucida Sans"/>
              <a:cs typeface="Lucida Sans"/>
            </a:endParaRPr>
          </a:p>
          <a:p>
            <a:pPr marL="443277">
              <a:lnSpc>
                <a:spcPts val="790"/>
              </a:lnSpc>
            </a:pP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more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154" dirty="0">
                <a:solidFill>
                  <a:srgbClr val="333333"/>
                </a:solidFill>
                <a:latin typeface="Lucida Sans"/>
                <a:cs typeface="Lucida Sans"/>
              </a:rPr>
              <a:t>–</a:t>
            </a:r>
            <a:r>
              <a:rPr sz="988" spc="-88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from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44" dirty="0">
                <a:solidFill>
                  <a:srgbClr val="333333"/>
                </a:solidFill>
                <a:latin typeface="Lucida Sans"/>
                <a:cs typeface="Lucida Sans"/>
              </a:rPr>
              <a:t>all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71" dirty="0">
                <a:solidFill>
                  <a:srgbClr val="333333"/>
                </a:solidFill>
                <a:latin typeface="Lucida Sans"/>
                <a:cs typeface="Lucida Sans"/>
              </a:rPr>
              <a:t>your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49" dirty="0">
                <a:solidFill>
                  <a:srgbClr val="333333"/>
                </a:solidFill>
                <a:latin typeface="Lucida Sans"/>
                <a:cs typeface="Lucida Sans"/>
              </a:rPr>
              <a:t>favorite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6" dirty="0">
                <a:solidFill>
                  <a:srgbClr val="333333"/>
                </a:solidFill>
                <a:latin typeface="Lucida Sans"/>
                <a:cs typeface="Lucida Sans"/>
              </a:rPr>
              <a:t>brands.</a:t>
            </a:r>
            <a:endParaRPr sz="988" dirty="0">
              <a:latin typeface="Lucida Sans"/>
              <a:cs typeface="Lucida Sans"/>
            </a:endParaRPr>
          </a:p>
          <a:p>
            <a:pPr marL="443277" indent="-402155">
              <a:lnSpc>
                <a:spcPts val="2974"/>
              </a:lnSpc>
              <a:buSzPct val="171428"/>
              <a:buFont typeface="Palatino Linotype"/>
              <a:buAutoNum type="arabicPlain" startAt="2"/>
              <a:tabLst>
                <a:tab pos="443277" algn="l"/>
                <a:tab pos="443974" algn="l"/>
              </a:tabLst>
            </a:pPr>
            <a:r>
              <a:rPr sz="1537" spc="-16" dirty="0">
                <a:solidFill>
                  <a:srgbClr val="0070CE"/>
                </a:solidFill>
                <a:latin typeface="Lucida Sans"/>
                <a:cs typeface="Lucida Sans"/>
              </a:rPr>
              <a:t>Pay</a:t>
            </a:r>
            <a:r>
              <a:rPr sz="1537" spc="-192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93" dirty="0">
                <a:solidFill>
                  <a:srgbClr val="0070CE"/>
                </a:solidFill>
                <a:latin typeface="Lucida Sans"/>
                <a:cs typeface="Lucida Sans"/>
              </a:rPr>
              <a:t>over</a:t>
            </a:r>
            <a:r>
              <a:rPr sz="1537" spc="-192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66" dirty="0">
                <a:solidFill>
                  <a:srgbClr val="0070CE"/>
                </a:solidFill>
                <a:latin typeface="Lucida Sans"/>
                <a:cs typeface="Lucida Sans"/>
              </a:rPr>
              <a:t>time–up</a:t>
            </a:r>
            <a:r>
              <a:rPr sz="1537" spc="-192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04" dirty="0">
                <a:solidFill>
                  <a:srgbClr val="0070CE"/>
                </a:solidFill>
                <a:latin typeface="Lucida Sans"/>
                <a:cs typeface="Lucida Sans"/>
              </a:rPr>
              <a:t>to</a:t>
            </a:r>
            <a:r>
              <a:rPr sz="1537" spc="-192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21" dirty="0">
                <a:solidFill>
                  <a:srgbClr val="0070CE"/>
                </a:solidFill>
                <a:latin typeface="Lucida Sans"/>
                <a:cs typeface="Lucida Sans"/>
              </a:rPr>
              <a:t>18</a:t>
            </a:r>
            <a:r>
              <a:rPr sz="1537" spc="-198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15" dirty="0">
                <a:solidFill>
                  <a:srgbClr val="0070CE"/>
                </a:solidFill>
                <a:latin typeface="Lucida Sans"/>
                <a:cs typeface="Lucida Sans"/>
              </a:rPr>
              <a:t>months</a:t>
            </a:r>
            <a:endParaRPr sz="1537" dirty="0">
              <a:latin typeface="Lucida Sans"/>
              <a:cs typeface="Lucida Sans"/>
            </a:endParaRPr>
          </a:p>
          <a:p>
            <a:pPr marL="443277" marR="41122">
              <a:lnSpc>
                <a:spcPts val="1098"/>
              </a:lnSpc>
              <a:spcBef>
                <a:spcPts val="165"/>
              </a:spcBef>
            </a:pPr>
            <a:r>
              <a:rPr sz="988" spc="-44" dirty="0">
                <a:solidFill>
                  <a:srgbClr val="333333"/>
                </a:solidFill>
                <a:latin typeface="Lucida Sans"/>
                <a:cs typeface="Lucida Sans"/>
              </a:rPr>
              <a:t>Shop</a:t>
            </a:r>
            <a:r>
              <a:rPr sz="988" spc="-99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55" dirty="0">
                <a:solidFill>
                  <a:srgbClr val="333333"/>
                </a:solidFill>
                <a:latin typeface="Lucida Sans"/>
                <a:cs typeface="Lucida Sans"/>
              </a:rPr>
              <a:t>with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6" dirty="0">
                <a:solidFill>
                  <a:srgbClr val="333333"/>
                </a:solidFill>
                <a:latin typeface="Lucida Sans"/>
                <a:cs typeface="Lucida Sans"/>
              </a:rPr>
              <a:t>no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6" dirty="0">
                <a:solidFill>
                  <a:srgbClr val="333333"/>
                </a:solidFill>
                <a:latin typeface="Lucida Sans"/>
                <a:cs typeface="Lucida Sans"/>
              </a:rPr>
              <a:t>upfront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payment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55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988" spc="-88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71" dirty="0">
                <a:solidFill>
                  <a:srgbClr val="333333"/>
                </a:solidFill>
                <a:latin typeface="Lucida Sans"/>
                <a:cs typeface="Lucida Sans"/>
              </a:rPr>
              <a:t>you’ll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38" dirty="0">
                <a:solidFill>
                  <a:srgbClr val="333333"/>
                </a:solidFill>
                <a:latin typeface="Lucida Sans"/>
                <a:cs typeface="Lucida Sans"/>
              </a:rPr>
              <a:t>always 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know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55" dirty="0">
                <a:solidFill>
                  <a:srgbClr val="333333"/>
                </a:solidFill>
                <a:latin typeface="Lucida Sans"/>
                <a:cs typeface="Lucida Sans"/>
              </a:rPr>
              <a:t>the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49" dirty="0">
                <a:solidFill>
                  <a:srgbClr val="333333"/>
                </a:solidFill>
                <a:latin typeface="Lucida Sans"/>
                <a:cs typeface="Lucida Sans"/>
              </a:rPr>
              <a:t>total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27" dirty="0">
                <a:solidFill>
                  <a:srgbClr val="333333"/>
                </a:solidFill>
                <a:latin typeface="Lucida Sans"/>
                <a:cs typeface="Lucida Sans"/>
              </a:rPr>
              <a:t>cost</a:t>
            </a:r>
            <a:r>
              <a:rPr sz="988" spc="-99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55" dirty="0">
                <a:solidFill>
                  <a:srgbClr val="333333"/>
                </a:solidFill>
                <a:latin typeface="Lucida Sans"/>
                <a:cs typeface="Lucida Sans"/>
              </a:rPr>
              <a:t>when</a:t>
            </a:r>
            <a:r>
              <a:rPr sz="988" spc="-9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6" dirty="0">
                <a:solidFill>
                  <a:srgbClr val="333333"/>
                </a:solidFill>
                <a:latin typeface="Lucida Sans"/>
                <a:cs typeface="Lucida Sans"/>
              </a:rPr>
              <a:t>you</a:t>
            </a:r>
            <a:r>
              <a:rPr sz="988" spc="-99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77" dirty="0">
                <a:solidFill>
                  <a:srgbClr val="333333"/>
                </a:solidFill>
                <a:latin typeface="Lucida Sans"/>
                <a:cs typeface="Lucida Sans"/>
              </a:rPr>
              <a:t>order.</a:t>
            </a:r>
            <a:endParaRPr sz="988" dirty="0">
              <a:latin typeface="Lucida Sans"/>
              <a:cs typeface="Lucida Sans"/>
            </a:endParaRPr>
          </a:p>
          <a:p>
            <a:pPr marL="443277" indent="-397973">
              <a:lnSpc>
                <a:spcPts val="2618"/>
              </a:lnSpc>
              <a:buSzPct val="171428"/>
              <a:buFont typeface="Palatino Linotype"/>
              <a:buAutoNum type="arabicPlain" startAt="3"/>
              <a:tabLst>
                <a:tab pos="443277" algn="l"/>
                <a:tab pos="443974" algn="l"/>
              </a:tabLst>
            </a:pPr>
            <a:r>
              <a:rPr sz="1537" spc="-82" dirty="0">
                <a:solidFill>
                  <a:srgbClr val="0070CE"/>
                </a:solidFill>
                <a:latin typeface="Lucida Sans"/>
                <a:cs typeface="Lucida Sans"/>
              </a:rPr>
              <a:t>Get</a:t>
            </a:r>
            <a:r>
              <a:rPr sz="1537" spc="-187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82" dirty="0">
                <a:solidFill>
                  <a:srgbClr val="0070CE"/>
                </a:solidFill>
                <a:latin typeface="Lucida Sans"/>
                <a:cs typeface="Lucida Sans"/>
              </a:rPr>
              <a:t>it</a:t>
            </a:r>
            <a:r>
              <a:rPr sz="1537" spc="-187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48" dirty="0">
                <a:solidFill>
                  <a:srgbClr val="0070CE"/>
                </a:solidFill>
                <a:latin typeface="Lucida Sans"/>
                <a:cs typeface="Lucida Sans"/>
              </a:rPr>
              <a:t>now,</a:t>
            </a:r>
            <a:r>
              <a:rPr sz="1537" spc="-187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04" dirty="0">
                <a:solidFill>
                  <a:srgbClr val="0070CE"/>
                </a:solidFill>
                <a:latin typeface="Lucida Sans"/>
                <a:cs typeface="Lucida Sans"/>
              </a:rPr>
              <a:t>enjoy</a:t>
            </a:r>
            <a:r>
              <a:rPr sz="1537" spc="-181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82" dirty="0">
                <a:solidFill>
                  <a:srgbClr val="0070CE"/>
                </a:solidFill>
                <a:latin typeface="Lucida Sans"/>
                <a:cs typeface="Lucida Sans"/>
              </a:rPr>
              <a:t>it</a:t>
            </a:r>
            <a:r>
              <a:rPr sz="1537" spc="-187" dirty="0">
                <a:solidFill>
                  <a:srgbClr val="0070CE"/>
                </a:solidFill>
                <a:latin typeface="Lucida Sans"/>
                <a:cs typeface="Lucida Sans"/>
              </a:rPr>
              <a:t> </a:t>
            </a:r>
            <a:r>
              <a:rPr sz="1537" spc="-115" dirty="0">
                <a:solidFill>
                  <a:srgbClr val="0070CE"/>
                </a:solidFill>
                <a:latin typeface="Lucida Sans"/>
                <a:cs typeface="Lucida Sans"/>
              </a:rPr>
              <a:t>now</a:t>
            </a:r>
            <a:endParaRPr sz="1537" dirty="0">
              <a:latin typeface="Lucida Sans"/>
              <a:cs typeface="Lucida Sans"/>
            </a:endParaRPr>
          </a:p>
          <a:p>
            <a:pPr marL="443277" marR="43213">
              <a:lnSpc>
                <a:spcPts val="1098"/>
              </a:lnSpc>
              <a:spcBef>
                <a:spcPts val="77"/>
              </a:spcBef>
            </a:pPr>
            <a:r>
              <a:rPr sz="988" spc="-38" dirty="0">
                <a:solidFill>
                  <a:srgbClr val="333333"/>
                </a:solidFill>
                <a:latin typeface="Lucida Sans"/>
                <a:cs typeface="Lucida Sans"/>
              </a:rPr>
              <a:t>Receive </a:t>
            </a:r>
            <a:r>
              <a:rPr sz="988" spc="-71" dirty="0">
                <a:solidFill>
                  <a:srgbClr val="333333"/>
                </a:solidFill>
                <a:latin typeface="Lucida Sans"/>
                <a:cs typeface="Lucida Sans"/>
              </a:rPr>
              <a:t>your order right </a:t>
            </a:r>
            <a:r>
              <a:rPr sz="988" spc="-33" dirty="0">
                <a:solidFill>
                  <a:srgbClr val="333333"/>
                </a:solidFill>
                <a:latin typeface="Lucida Sans"/>
                <a:cs typeface="Lucida Sans"/>
              </a:rPr>
              <a:t>away</a:t>
            </a:r>
            <a:r>
              <a:rPr sz="988" spc="-236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without </a:t>
            </a:r>
            <a:r>
              <a:rPr sz="988" spc="-71" dirty="0">
                <a:solidFill>
                  <a:srgbClr val="333333"/>
                </a:solidFill>
                <a:latin typeface="Lucida Sans"/>
                <a:cs typeface="Lucida Sans"/>
              </a:rPr>
              <a:t>turning </a:t>
            </a:r>
            <a:r>
              <a:rPr sz="988" spc="-60" dirty="0">
                <a:solidFill>
                  <a:srgbClr val="333333"/>
                </a:solidFill>
                <a:latin typeface="Lucida Sans"/>
                <a:cs typeface="Lucida Sans"/>
              </a:rPr>
              <a:t>to  high-interest </a:t>
            </a:r>
            <a:r>
              <a:rPr sz="988" spc="-55" dirty="0">
                <a:solidFill>
                  <a:srgbClr val="333333"/>
                </a:solidFill>
                <a:latin typeface="Lucida Sans"/>
                <a:cs typeface="Lucida Sans"/>
              </a:rPr>
              <a:t>credit </a:t>
            </a:r>
            <a:r>
              <a:rPr sz="988" spc="-38" dirty="0">
                <a:solidFill>
                  <a:srgbClr val="333333"/>
                </a:solidFill>
                <a:latin typeface="Lucida Sans"/>
                <a:cs typeface="Lucida Sans"/>
              </a:rPr>
              <a:t>cards </a:t>
            </a:r>
            <a:r>
              <a:rPr sz="988" spc="-66" dirty="0">
                <a:solidFill>
                  <a:srgbClr val="333333"/>
                </a:solidFill>
                <a:latin typeface="Lucida Sans"/>
                <a:cs typeface="Lucida Sans"/>
              </a:rPr>
              <a:t>or</a:t>
            </a:r>
            <a:r>
              <a:rPr sz="988" spc="-203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88" spc="-66" dirty="0">
                <a:solidFill>
                  <a:srgbClr val="333333"/>
                </a:solidFill>
                <a:latin typeface="Lucida Sans"/>
                <a:cs typeface="Lucida Sans"/>
              </a:rPr>
              <a:t>rent-to-own.</a:t>
            </a:r>
            <a:endParaRPr sz="988" dirty="0">
              <a:latin typeface="Lucida Sans"/>
              <a:cs typeface="Lucida San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02463" y="2303521"/>
            <a:ext cx="375657" cy="375657"/>
          </a:xfrm>
          <a:custGeom>
            <a:avLst/>
            <a:gdLst/>
            <a:ahLst/>
            <a:cxnLst/>
            <a:rect l="l" t="t" r="r" b="b"/>
            <a:pathLst>
              <a:path w="342265" h="342264">
                <a:moveTo>
                  <a:pt x="170878" y="341744"/>
                </a:moveTo>
                <a:lnTo>
                  <a:pt x="216304" y="335640"/>
                </a:lnTo>
                <a:lnTo>
                  <a:pt x="257124" y="318414"/>
                </a:lnTo>
                <a:lnTo>
                  <a:pt x="291707" y="291695"/>
                </a:lnTo>
                <a:lnTo>
                  <a:pt x="318427" y="257111"/>
                </a:lnTo>
                <a:lnTo>
                  <a:pt x="335653" y="216292"/>
                </a:lnTo>
                <a:lnTo>
                  <a:pt x="341756" y="170865"/>
                </a:lnTo>
                <a:lnTo>
                  <a:pt x="335653" y="125444"/>
                </a:lnTo>
                <a:lnTo>
                  <a:pt x="318427" y="84629"/>
                </a:lnTo>
                <a:lnTo>
                  <a:pt x="291707" y="50047"/>
                </a:lnTo>
                <a:lnTo>
                  <a:pt x="257124" y="23329"/>
                </a:lnTo>
                <a:lnTo>
                  <a:pt x="216304" y="6103"/>
                </a:lnTo>
                <a:lnTo>
                  <a:pt x="170878" y="0"/>
                </a:lnTo>
                <a:lnTo>
                  <a:pt x="125452" y="6103"/>
                </a:lnTo>
                <a:lnTo>
                  <a:pt x="84632" y="23329"/>
                </a:lnTo>
                <a:lnTo>
                  <a:pt x="50049" y="50047"/>
                </a:lnTo>
                <a:lnTo>
                  <a:pt x="23329" y="84629"/>
                </a:lnTo>
                <a:lnTo>
                  <a:pt x="6103" y="125444"/>
                </a:lnTo>
                <a:lnTo>
                  <a:pt x="0" y="170865"/>
                </a:lnTo>
                <a:lnTo>
                  <a:pt x="6103" y="216292"/>
                </a:lnTo>
                <a:lnTo>
                  <a:pt x="23329" y="257111"/>
                </a:lnTo>
                <a:lnTo>
                  <a:pt x="50049" y="291695"/>
                </a:lnTo>
                <a:lnTo>
                  <a:pt x="84632" y="318414"/>
                </a:lnTo>
                <a:lnTo>
                  <a:pt x="125452" y="335640"/>
                </a:lnTo>
                <a:lnTo>
                  <a:pt x="170878" y="341744"/>
                </a:lnTo>
                <a:close/>
              </a:path>
            </a:pathLst>
          </a:custGeom>
          <a:ln w="12700">
            <a:solidFill>
              <a:srgbClr val="0070CE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5" name="object 55"/>
          <p:cNvSpPr/>
          <p:nvPr/>
        </p:nvSpPr>
        <p:spPr>
          <a:xfrm>
            <a:off x="1287037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6" name="object 56"/>
          <p:cNvSpPr/>
          <p:nvPr/>
        </p:nvSpPr>
        <p:spPr>
          <a:xfrm>
            <a:off x="10695878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7" name="object 57"/>
          <p:cNvSpPr/>
          <p:nvPr/>
        </p:nvSpPr>
        <p:spPr>
          <a:xfrm>
            <a:off x="1287037" y="6439829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8" name="object 58"/>
          <p:cNvSpPr/>
          <p:nvPr/>
        </p:nvSpPr>
        <p:spPr>
          <a:xfrm>
            <a:off x="1579756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59" name="object 59"/>
          <p:cNvSpPr/>
          <p:nvPr/>
        </p:nvSpPr>
        <p:spPr>
          <a:xfrm>
            <a:off x="1579756" y="6523464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0" name="object 60"/>
          <p:cNvSpPr/>
          <p:nvPr/>
        </p:nvSpPr>
        <p:spPr>
          <a:xfrm>
            <a:off x="10612244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1" name="object 61"/>
          <p:cNvSpPr/>
          <p:nvPr/>
        </p:nvSpPr>
        <p:spPr>
          <a:xfrm>
            <a:off x="1287037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2" name="object 62"/>
          <p:cNvSpPr/>
          <p:nvPr/>
        </p:nvSpPr>
        <p:spPr>
          <a:xfrm>
            <a:off x="10695878" y="418171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3" name="object 63"/>
          <p:cNvSpPr/>
          <p:nvPr/>
        </p:nvSpPr>
        <p:spPr>
          <a:xfrm>
            <a:off x="1287037" y="6439829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4" name="object 64"/>
          <p:cNvSpPr/>
          <p:nvPr/>
        </p:nvSpPr>
        <p:spPr>
          <a:xfrm>
            <a:off x="10695878" y="6439829"/>
            <a:ext cx="20908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5" name="object 65"/>
          <p:cNvSpPr/>
          <p:nvPr/>
        </p:nvSpPr>
        <p:spPr>
          <a:xfrm>
            <a:off x="1579756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6" name="object 66"/>
          <p:cNvSpPr/>
          <p:nvPr/>
        </p:nvSpPr>
        <p:spPr>
          <a:xfrm>
            <a:off x="1579756" y="6523464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7" name="object 67"/>
          <p:cNvSpPr/>
          <p:nvPr/>
        </p:nvSpPr>
        <p:spPr>
          <a:xfrm>
            <a:off x="10612244" y="125451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8" name="object 68"/>
          <p:cNvSpPr/>
          <p:nvPr/>
        </p:nvSpPr>
        <p:spPr>
          <a:xfrm>
            <a:off x="10612244" y="6523464"/>
            <a:ext cx="0" cy="20908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69" name="object 69"/>
          <p:cNvSpPr/>
          <p:nvPr/>
        </p:nvSpPr>
        <p:spPr>
          <a:xfrm>
            <a:off x="1161586" y="29272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0" name="object 70"/>
          <p:cNvSpPr/>
          <p:nvPr/>
        </p:nvSpPr>
        <p:spPr>
          <a:xfrm>
            <a:off x="10779512" y="29272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1" name="object 71"/>
          <p:cNvSpPr/>
          <p:nvPr/>
        </p:nvSpPr>
        <p:spPr>
          <a:xfrm>
            <a:off x="1161586" y="656528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2" name="object 72"/>
          <p:cNvSpPr/>
          <p:nvPr/>
        </p:nvSpPr>
        <p:spPr>
          <a:xfrm>
            <a:off x="10779512" y="6565280"/>
            <a:ext cx="250902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3" name="object 73"/>
          <p:cNvSpPr/>
          <p:nvPr/>
        </p:nvSpPr>
        <p:spPr>
          <a:xfrm>
            <a:off x="1454305" y="0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4" name="object 74"/>
          <p:cNvSpPr/>
          <p:nvPr/>
        </p:nvSpPr>
        <p:spPr>
          <a:xfrm>
            <a:off x="1454305" y="6607098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5" name="object 75"/>
          <p:cNvSpPr/>
          <p:nvPr/>
        </p:nvSpPr>
        <p:spPr>
          <a:xfrm>
            <a:off x="10737695" y="0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  <p:sp>
        <p:nvSpPr>
          <p:cNvPr id="76" name="object 76"/>
          <p:cNvSpPr/>
          <p:nvPr/>
        </p:nvSpPr>
        <p:spPr>
          <a:xfrm>
            <a:off x="10737695" y="6607098"/>
            <a:ext cx="0" cy="250902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76" dirty="0"/>
          </a:p>
        </p:txBody>
      </p:sp>
    </p:spTree>
    <p:extLst>
      <p:ext uri="{BB962C8B-B14F-4D97-AF65-F5344CB8AC3E}">
        <p14:creationId xmlns:p14="http://schemas.microsoft.com/office/powerpoint/2010/main" val="78277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        Relax &amp; Surf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lang="en-US" altLang="en-US" dirty="0"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 smtClean="0">
                <a:solidFill>
                  <a:srgbClr val="333333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Computers</a:t>
            </a:r>
            <a:endParaRPr lang="en-US" altLang="en-US" sz="1200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333333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as low as</a:t>
            </a:r>
            <a:r>
              <a:rPr lang="en-US" altLang="en-US" sz="1600" dirty="0">
                <a:solidFill>
                  <a:srgbClr val="337AB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/>
            </a:r>
            <a:br>
              <a:rPr lang="en-US" altLang="en-US" sz="1600" dirty="0">
                <a:solidFill>
                  <a:srgbClr val="337AB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</a:br>
            <a:r>
              <a:rPr lang="en-US" altLang="en-US" sz="4400" dirty="0">
                <a:solidFill>
                  <a:srgbClr val="337AB7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$21</a:t>
            </a:r>
            <a:r>
              <a:rPr lang="en-US" alt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 </a:t>
            </a:r>
            <a:r>
              <a:rPr lang="en-US" altLang="en-US" dirty="0">
                <a:solidFill>
                  <a:srgbClr val="333333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/ paycheck**</a:t>
            </a: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altLang="en-US" dirty="0">
              <a:latin typeface="Roboto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2921" y="1912753"/>
            <a:ext cx="5181600" cy="4351338"/>
          </a:xfrm>
        </p:spPr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333333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Furniture</a:t>
            </a:r>
            <a:endParaRPr lang="en-US" altLang="en-US" sz="1200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333333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as low as</a:t>
            </a:r>
            <a:r>
              <a:rPr lang="en-US" altLang="en-US" sz="1600" dirty="0">
                <a:solidFill>
                  <a:srgbClr val="337AB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/>
            </a:r>
            <a:br>
              <a:rPr lang="en-US" altLang="en-US" sz="1600" dirty="0">
                <a:solidFill>
                  <a:srgbClr val="337AB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</a:br>
            <a:r>
              <a:rPr lang="en-US" altLang="en-US" sz="4400" dirty="0">
                <a:solidFill>
                  <a:srgbClr val="337AB7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$66</a:t>
            </a:r>
            <a:r>
              <a:rPr lang="en-US" alt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 </a:t>
            </a:r>
            <a:r>
              <a:rPr lang="en-US" altLang="en-US" dirty="0">
                <a:solidFill>
                  <a:srgbClr val="333333"/>
                </a:solidFill>
                <a:latin typeface="Roboto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/ paycheck**</a:t>
            </a: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13" descr="brand-images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15" y="3472962"/>
            <a:ext cx="3490547" cy="21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643" y="3578469"/>
            <a:ext cx="3520156" cy="21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400294"/>
            <a:ext cx="10515600" cy="1325563"/>
          </a:xfrm>
        </p:spPr>
        <p:txBody>
          <a:bodyPr/>
          <a:lstStyle/>
          <a:p>
            <a:r>
              <a:rPr lang="en-US" dirty="0"/>
              <a:t>Appliances                         T.V.s</a:t>
            </a:r>
            <a:endParaRPr lang="en-US" dirty="0"/>
          </a:p>
        </p:txBody>
      </p:sp>
      <p:pic>
        <p:nvPicPr>
          <p:cNvPr id="4" name="Content Placeholder 3" descr="brand-image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7" y="2708032"/>
            <a:ext cx="2485661" cy="27519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73722" y="1512277"/>
            <a:ext cx="2875085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Refrigerators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low as</a:t>
            </a:r>
            <a:b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$61 / paycheck**</a:t>
            </a:r>
          </a:p>
        </p:txBody>
      </p:sp>
      <p:pic>
        <p:nvPicPr>
          <p:cNvPr id="6" name="Picture 16" descr="brand-imag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2708032"/>
            <a:ext cx="3613639" cy="2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3452" y="1426741"/>
            <a:ext cx="32355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33333"/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Televisions</a:t>
            </a:r>
            <a:endParaRPr lang="en-US" altLang="en-US" sz="1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as low as</a:t>
            </a:r>
            <a:r>
              <a:rPr lang="en-US" altLang="en-US" sz="1100" dirty="0">
                <a:solidFill>
                  <a:srgbClr val="337AB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/>
            </a:r>
            <a:br>
              <a:rPr lang="en-US" altLang="en-US" sz="1100" dirty="0">
                <a:solidFill>
                  <a:srgbClr val="337AB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</a:br>
            <a:r>
              <a:rPr lang="en-US" altLang="en-US" sz="3200" dirty="0">
                <a:solidFill>
                  <a:srgbClr val="337AB7"/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$12</a:t>
            </a:r>
            <a:r>
              <a:rPr lang="en-US" alt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 </a:t>
            </a:r>
            <a:r>
              <a:rPr lang="en-US" altLang="en-US" dirty="0">
                <a:solidFill>
                  <a:srgbClr val="333333"/>
                </a:solidFill>
                <a:latin typeface="Roboto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/ paycheck**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For more information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smtClean="0">
                <a:hlinkClick r:id="rId2"/>
              </a:rPr>
              <a:t>www.calcsea.org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Member Benefits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916-326-4283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177"/>
            <a:ext cx="10515600" cy="432178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4" name="Picture 3" descr="California State Employees Associ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78" y="3113661"/>
            <a:ext cx="6153150" cy="1986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2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3446318" cy="292300"/>
          </a:xfrm>
          <a:prstGeom prst="rect">
            <a:avLst/>
          </a:prstGeom>
        </p:spPr>
        <p:txBody>
          <a:bodyPr vert="horz" wrap="square" lIns="0" tIns="15153" rIns="0" bIns="0" rtlCol="0">
            <a:spAutoFit/>
          </a:bodyPr>
          <a:lstStyle/>
          <a:p>
            <a:pPr marL="45459">
              <a:spcBef>
                <a:spcPts val="119"/>
              </a:spcBef>
            </a:pP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0" y="0"/>
            <a:ext cx="12191999" cy="68474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8659" rIns="0" bIns="0" rtlCol="0">
            <a:spAutoFit/>
          </a:bodyPr>
          <a:lstStyle/>
          <a:p>
            <a:pPr marL="36367">
              <a:spcBef>
                <a:spcPts val="3"/>
              </a:spcBef>
            </a:pPr>
            <a:r>
              <a:rPr sz="1200" b="1" spc="17" dirty="0" smtClean="0">
                <a:solidFill>
                  <a:srgbClr val="343434"/>
                </a:solidFill>
                <a:latin typeface="Arial"/>
                <a:cs typeface="Arial"/>
              </a:rPr>
              <a:t>From</a:t>
            </a:r>
            <a:r>
              <a:rPr sz="1200" b="1" spc="17" dirty="0">
                <a:solidFill>
                  <a:srgbClr val="343434"/>
                </a:solidFill>
                <a:latin typeface="Arial"/>
                <a:cs typeface="Arial"/>
              </a:rPr>
              <a:t>: </a:t>
            </a:r>
            <a:r>
              <a:rPr sz="1200" spc="-3" dirty="0">
                <a:solidFill>
                  <a:srgbClr val="343434"/>
                </a:solidFill>
                <a:latin typeface="Arial"/>
                <a:cs typeface="Arial"/>
              </a:rPr>
              <a:t>Tracy </a:t>
            </a:r>
            <a:r>
              <a:rPr sz="1200" spc="7" dirty="0">
                <a:solidFill>
                  <a:srgbClr val="343434"/>
                </a:solidFill>
                <a:latin typeface="Arial"/>
                <a:cs typeface="Arial"/>
              </a:rPr>
              <a:t>McCabe</a:t>
            </a:r>
            <a:r>
              <a:rPr sz="1200" spc="17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200" spc="14" dirty="0">
                <a:solidFill>
                  <a:srgbClr val="232323"/>
                </a:solidFill>
                <a:latin typeface="Arial"/>
                <a:cs typeface="Arial"/>
                <a:hlinkClick r:id="rId2"/>
              </a:rPr>
              <a:t>&lt;eastcoast7195@gmail.com&gt;</a:t>
            </a:r>
            <a:endParaRPr sz="1200" dirty="0">
              <a:latin typeface="Arial"/>
              <a:cs typeface="Arial"/>
            </a:endParaRPr>
          </a:p>
          <a:p>
            <a:pPr marL="33337">
              <a:spcBef>
                <a:spcPts val="72"/>
              </a:spcBef>
            </a:pPr>
            <a:r>
              <a:rPr sz="1200" b="1" spc="3" dirty="0">
                <a:solidFill>
                  <a:srgbClr val="343434"/>
                </a:solidFill>
                <a:latin typeface="Times New Roman"/>
                <a:cs typeface="Times New Roman"/>
              </a:rPr>
              <a:t>Sent: </a:t>
            </a:r>
            <a:r>
              <a:rPr sz="1200" spc="10" dirty="0">
                <a:solidFill>
                  <a:srgbClr val="343434"/>
                </a:solidFill>
                <a:latin typeface="Arial"/>
                <a:cs typeface="Arial"/>
              </a:rPr>
              <a:t>Wednesday, </a:t>
            </a:r>
            <a:r>
              <a:rPr sz="1200" spc="17" dirty="0">
                <a:solidFill>
                  <a:srgbClr val="343434"/>
                </a:solidFill>
                <a:latin typeface="Arial"/>
                <a:cs typeface="Arial"/>
              </a:rPr>
              <a:t>October </a:t>
            </a:r>
            <a:r>
              <a:rPr sz="1200" spc="10" dirty="0">
                <a:solidFill>
                  <a:srgbClr val="343434"/>
                </a:solidFill>
                <a:latin typeface="Arial"/>
                <a:cs typeface="Arial"/>
              </a:rPr>
              <a:t>27, </a:t>
            </a:r>
            <a:r>
              <a:rPr sz="1200" spc="27" dirty="0">
                <a:solidFill>
                  <a:srgbClr val="343434"/>
                </a:solidFill>
                <a:latin typeface="Arial"/>
                <a:cs typeface="Arial"/>
              </a:rPr>
              <a:t>202110:48</a:t>
            </a:r>
            <a:r>
              <a:rPr sz="1200" spc="116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200" spc="34" dirty="0">
                <a:solidFill>
                  <a:srgbClr val="343434"/>
                </a:solidFill>
                <a:latin typeface="Arial"/>
                <a:cs typeface="Arial"/>
              </a:rPr>
              <a:t>AM</a:t>
            </a:r>
            <a:endParaRPr sz="1200" dirty="0">
              <a:latin typeface="Arial"/>
              <a:cs typeface="Arial"/>
            </a:endParaRPr>
          </a:p>
          <a:p>
            <a:pPr marL="34202">
              <a:spcBef>
                <a:spcPts val="126"/>
              </a:spcBef>
            </a:pPr>
            <a:r>
              <a:rPr sz="1200" b="1" spc="17" dirty="0">
                <a:solidFill>
                  <a:srgbClr val="343434"/>
                </a:solidFill>
                <a:latin typeface="Arial"/>
                <a:cs typeface="Arial"/>
              </a:rPr>
              <a:t>To: </a:t>
            </a:r>
            <a:r>
              <a:rPr sz="1200" spc="20" dirty="0">
                <a:solidFill>
                  <a:srgbClr val="343434"/>
                </a:solidFill>
                <a:latin typeface="Arial"/>
                <a:cs typeface="Arial"/>
              </a:rPr>
              <a:t>Brown, </a:t>
            </a:r>
            <a:r>
              <a:rPr sz="1200" spc="3" dirty="0">
                <a:solidFill>
                  <a:srgbClr val="343434"/>
                </a:solidFill>
                <a:latin typeface="Arial"/>
                <a:cs typeface="Arial"/>
              </a:rPr>
              <a:t>Richard </a:t>
            </a:r>
            <a:r>
              <a:rPr sz="1200" spc="3" dirty="0">
                <a:solidFill>
                  <a:srgbClr val="343434"/>
                </a:solidFill>
                <a:latin typeface="Arial"/>
                <a:cs typeface="Arial"/>
                <a:hlinkClick r:id="rId3"/>
              </a:rPr>
              <a:t>&lt;RLBrown@SEIU1000.org&gt;; </a:t>
            </a:r>
            <a:r>
              <a:rPr sz="1200" spc="-37" dirty="0">
                <a:solidFill>
                  <a:srgbClr val="343434"/>
                </a:solidFill>
                <a:latin typeface="Arial"/>
                <a:cs typeface="Arial"/>
              </a:rPr>
              <a:t>askRLB </a:t>
            </a:r>
            <a:r>
              <a:rPr sz="1200" spc="-48" dirty="0">
                <a:solidFill>
                  <a:srgbClr val="232323"/>
                </a:solidFill>
                <a:latin typeface="Arial"/>
                <a:cs typeface="Arial"/>
              </a:rPr>
              <a:t>&lt;askRLB@SEIU</a:t>
            </a:r>
            <a:r>
              <a:rPr sz="1200" spc="-68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2323"/>
                </a:solidFill>
                <a:latin typeface="Arial"/>
                <a:cs typeface="Arial"/>
              </a:rPr>
              <a:t>1000</a:t>
            </a:r>
            <a:r>
              <a:rPr sz="1200" spc="20" dirty="0">
                <a:solidFill>
                  <a:srgbClr val="464646"/>
                </a:solidFill>
                <a:latin typeface="Arial"/>
                <a:cs typeface="Arial"/>
              </a:rPr>
              <a:t>.or</a:t>
            </a:r>
            <a:r>
              <a:rPr sz="1200" spc="20" dirty="0">
                <a:solidFill>
                  <a:srgbClr val="232323"/>
                </a:solidFill>
                <a:latin typeface="Arial"/>
                <a:cs typeface="Arial"/>
              </a:rPr>
              <a:t>g&gt;</a:t>
            </a:r>
            <a:endParaRPr sz="1200" dirty="0">
              <a:latin typeface="Arial"/>
              <a:cs typeface="Arial"/>
            </a:endParaRPr>
          </a:p>
          <a:p>
            <a:pPr marL="31172">
              <a:spcBef>
                <a:spcPts val="72"/>
              </a:spcBef>
            </a:pPr>
            <a:r>
              <a:rPr sz="1200" b="1" spc="-7" dirty="0">
                <a:solidFill>
                  <a:srgbClr val="343434"/>
                </a:solidFill>
                <a:latin typeface="Times New Roman"/>
                <a:cs typeface="Times New Roman"/>
              </a:rPr>
              <a:t>Subject: </a:t>
            </a:r>
            <a:r>
              <a:rPr sz="1200" spc="17" dirty="0">
                <a:solidFill>
                  <a:srgbClr val="343434"/>
                </a:solidFill>
                <a:latin typeface="Arial"/>
                <a:cs typeface="Arial"/>
              </a:rPr>
              <a:t>Telework </a:t>
            </a:r>
            <a:r>
              <a:rPr sz="1200" spc="10" dirty="0">
                <a:solidFill>
                  <a:srgbClr val="343434"/>
                </a:solidFill>
                <a:latin typeface="Arial"/>
                <a:cs typeface="Arial"/>
              </a:rPr>
              <a:t>Stipend </a:t>
            </a:r>
            <a:r>
              <a:rPr sz="1200" spc="14" dirty="0">
                <a:solidFill>
                  <a:srgbClr val="232323"/>
                </a:solidFill>
                <a:latin typeface="Arial"/>
                <a:cs typeface="Arial"/>
              </a:rPr>
              <a:t>and overall</a:t>
            </a:r>
            <a:r>
              <a:rPr sz="1200" spc="58" dirty="0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343434"/>
                </a:solidFill>
                <a:latin typeface="Arial"/>
                <a:cs typeface="Arial"/>
              </a:rPr>
              <a:t>comments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17"/>
              </a:spcBef>
            </a:pPr>
            <a:endParaRPr sz="1200" dirty="0">
              <a:latin typeface="Arial"/>
              <a:cs typeface="Arial"/>
            </a:endParaRPr>
          </a:p>
          <a:p>
            <a:pPr marL="32038"/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Hi</a:t>
            </a:r>
            <a:r>
              <a:rPr sz="1200" spc="3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Richard,</a:t>
            </a:r>
            <a:endParaRPr sz="1200" dirty="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4245" marR="3464" indent="4762">
              <a:lnSpc>
                <a:spcPct val="100299"/>
              </a:lnSpc>
            </a:pP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wanted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reach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out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with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some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comments,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hoping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you </a:t>
            </a:r>
            <a:r>
              <a:rPr sz="1200" spc="-3" dirty="0">
                <a:solidFill>
                  <a:srgbClr val="343434"/>
                </a:solidFill>
                <a:latin typeface="Times New Roman"/>
                <a:cs typeface="Times New Roman"/>
              </a:rPr>
              <a:t>will </a:t>
            </a:r>
            <a:r>
              <a:rPr sz="1200" spc="10" dirty="0">
                <a:solidFill>
                  <a:srgbClr val="464646"/>
                </a:solidFill>
                <a:latin typeface="Times New Roman"/>
                <a:cs typeface="Times New Roman"/>
              </a:rPr>
              <a:t>read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this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that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my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opinion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matters. First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let </a:t>
            </a:r>
            <a:r>
              <a:rPr sz="1200" spc="24" dirty="0">
                <a:solidFill>
                  <a:srgbClr val="343434"/>
                </a:solidFill>
                <a:latin typeface="Times New Roman"/>
                <a:cs typeface="Times New Roman"/>
              </a:rPr>
              <a:t>me 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say,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believe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read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somewhere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you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are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prior military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-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thank you for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your service to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our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country. Additionally, 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think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you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are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doing a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fantastic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job,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sz="1200" spc="3" dirty="0">
                <a:solidFill>
                  <a:srgbClr val="464646"/>
                </a:solidFill>
                <a:latin typeface="Times New Roman"/>
                <a:cs typeface="Times New Roman"/>
              </a:rPr>
              <a:t>very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tough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political climate.</a:t>
            </a:r>
            <a:r>
              <a:rPr sz="1200" spc="20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Change management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is </a:t>
            </a:r>
            <a:r>
              <a:rPr sz="1200" spc="-7" dirty="0">
                <a:solidFill>
                  <a:srgbClr val="343434"/>
                </a:solidFill>
                <a:latin typeface="Times New Roman"/>
                <a:cs typeface="Times New Roman"/>
              </a:rPr>
              <a:t>never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easy, but 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please keep doing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what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you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are doing.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do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not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support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conduct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of those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on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Board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etc. </a:t>
            </a:r>
            <a:r>
              <a:rPr sz="1200" spc="-3" dirty="0">
                <a:solidFill>
                  <a:srgbClr val="343434"/>
                </a:solidFill>
                <a:latin typeface="Times New Roman"/>
                <a:cs typeface="Times New Roman"/>
              </a:rPr>
              <a:t>who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oppose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you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therefore,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feel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it's okay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cause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such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mayhem,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act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such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an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extreme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unprofessional </a:t>
            </a:r>
            <a:r>
              <a:rPr sz="1200" spc="-7" dirty="0">
                <a:solidFill>
                  <a:srgbClr val="343434"/>
                </a:solidFill>
                <a:latin typeface="Times New Roman"/>
                <a:cs typeface="Times New Roman"/>
              </a:rPr>
              <a:t>manner.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They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do  not</a:t>
            </a:r>
            <a:r>
              <a:rPr sz="1200" spc="3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represent</a:t>
            </a:r>
            <a:r>
              <a:rPr sz="1200" spc="58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all</a:t>
            </a:r>
            <a:r>
              <a:rPr sz="1200" spc="27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Union</a:t>
            </a:r>
            <a:r>
              <a:rPr sz="1200" spc="4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members</a:t>
            </a:r>
            <a:r>
              <a:rPr sz="1200" spc="44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with</a:t>
            </a:r>
            <a:r>
              <a:rPr sz="1200" spc="3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that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anger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fueled</a:t>
            </a:r>
            <a:r>
              <a:rPr sz="1200" spc="5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hate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speech</a:t>
            </a:r>
            <a:r>
              <a:rPr sz="1200" spc="37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against</a:t>
            </a:r>
            <a:r>
              <a:rPr sz="1200" spc="5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you.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9957" marR="33770" indent="13854">
              <a:lnSpc>
                <a:spcPct val="100400"/>
              </a:lnSpc>
            </a:pP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My comments with respect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Teleworking and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stipend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are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that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am hoping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you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continue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-7" dirty="0">
                <a:solidFill>
                  <a:srgbClr val="343434"/>
                </a:solidFill>
                <a:latin typeface="Times New Roman"/>
                <a:cs typeface="Times New Roman"/>
              </a:rPr>
              <a:t>push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100%  remote work, for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those who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have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positions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that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support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working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remotely.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telework </a:t>
            </a:r>
            <a:r>
              <a:rPr sz="1200" spc="-7" dirty="0">
                <a:solidFill>
                  <a:srgbClr val="343434"/>
                </a:solidFill>
                <a:latin typeface="Times New Roman"/>
                <a:cs typeface="Times New Roman"/>
              </a:rPr>
              <a:t>stipend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being  negotiated, </a:t>
            </a:r>
            <a:r>
              <a:rPr sz="1200" spc="20" dirty="0">
                <a:solidFill>
                  <a:srgbClr val="464646"/>
                </a:solidFill>
                <a:latin typeface="Times New Roman"/>
                <a:cs typeface="Times New Roman"/>
              </a:rPr>
              <a:t>I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am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hoping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you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will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not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settle for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$50 some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other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Unions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have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settled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for.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-7" dirty="0">
                <a:solidFill>
                  <a:srgbClr val="343434"/>
                </a:solidFill>
                <a:latin typeface="Times New Roman"/>
                <a:cs typeface="Times New Roman"/>
              </a:rPr>
              <a:t>would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not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be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happy with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this,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given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massive revenue reported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by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Governor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massive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savings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by </a:t>
            </a:r>
            <a:r>
              <a:rPr sz="1200" spc="-24" dirty="0">
                <a:solidFill>
                  <a:srgbClr val="343434"/>
                </a:solidFill>
                <a:latin typeface="Times New Roman"/>
                <a:cs typeface="Times New Roman"/>
              </a:rPr>
              <a:t>not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having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office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space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overhead,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with so many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remote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workers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absorbing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that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on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their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end. My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SMUD, </a:t>
            </a:r>
            <a:r>
              <a:rPr sz="1200" spc="-14" dirty="0">
                <a:solidFill>
                  <a:srgbClr val="343434"/>
                </a:solidFill>
                <a:latin typeface="Times New Roman"/>
                <a:cs typeface="Times New Roman"/>
              </a:rPr>
              <a:t>PG&amp;E,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and  Sacramento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Water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bills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are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higher than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ever </a:t>
            </a:r>
            <a:r>
              <a:rPr sz="1200" spc="3" dirty="0">
                <a:solidFill>
                  <a:srgbClr val="464646"/>
                </a:solidFill>
                <a:latin typeface="Times New Roman"/>
                <a:cs typeface="Times New Roman"/>
              </a:rPr>
              <a:t>in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20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years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have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lived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in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this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home.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do </a:t>
            </a:r>
            <a:r>
              <a:rPr sz="1200" spc="14" dirty="0">
                <a:solidFill>
                  <a:srgbClr val="232323"/>
                </a:solidFill>
                <a:latin typeface="Times New Roman"/>
                <a:cs typeface="Times New Roman"/>
              </a:rPr>
              <a:t>NOT </a:t>
            </a:r>
            <a:r>
              <a:rPr sz="1200" spc="-14" dirty="0">
                <a:solidFill>
                  <a:srgbClr val="343434"/>
                </a:solidFill>
                <a:latin typeface="Times New Roman"/>
                <a:cs typeface="Times New Roman"/>
              </a:rPr>
              <a:t>have </a:t>
            </a:r>
            <a:r>
              <a:rPr sz="1200" spc="-10" dirty="0">
                <a:solidFill>
                  <a:srgbClr val="343434"/>
                </a:solidFill>
                <a:latin typeface="Times New Roman"/>
                <a:cs typeface="Times New Roman"/>
              </a:rPr>
              <a:t>a 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department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issued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laptop nor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cell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phone, so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had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purchase a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work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laptop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mouse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at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onset </a:t>
            </a:r>
            <a:r>
              <a:rPr sz="1200" spc="-17" dirty="0">
                <a:solidFill>
                  <a:srgbClr val="343434"/>
                </a:solidFill>
                <a:latin typeface="Times New Roman"/>
                <a:cs typeface="Times New Roman"/>
              </a:rPr>
              <a:t>of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the 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pandemic,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which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requires annual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anti-virus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software renewal etc.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Yes,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we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are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all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saving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gas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from </a:t>
            </a:r>
            <a:r>
              <a:rPr sz="1200" spc="-17" dirty="0">
                <a:solidFill>
                  <a:srgbClr val="343434"/>
                </a:solidFill>
                <a:latin typeface="Times New Roman"/>
                <a:cs typeface="Times New Roman"/>
              </a:rPr>
              <a:t>not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commuting, but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overall, even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Comcast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has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gone </a:t>
            </a:r>
            <a:r>
              <a:rPr sz="1200" spc="24" dirty="0">
                <a:solidFill>
                  <a:srgbClr val="343434"/>
                </a:solidFill>
                <a:latin typeface="Times New Roman"/>
                <a:cs typeface="Times New Roman"/>
              </a:rPr>
              <a:t>up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this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month,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which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use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at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home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high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speed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Internet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(rent modem/router)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VPN </a:t>
            </a:r>
            <a:r>
              <a:rPr sz="1200" spc="7" dirty="0">
                <a:solidFill>
                  <a:srgbClr val="464646"/>
                </a:solidFill>
                <a:latin typeface="Times New Roman"/>
                <a:cs typeface="Times New Roman"/>
              </a:rPr>
              <a:t>into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work.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was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told by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Comcast,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it's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all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state and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federal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fees, </a:t>
            </a:r>
            <a:r>
              <a:rPr sz="1200" spc="-10" dirty="0">
                <a:solidFill>
                  <a:srgbClr val="343434"/>
                </a:solidFill>
                <a:latin typeface="Times New Roman"/>
                <a:cs typeface="Times New Roman"/>
              </a:rPr>
              <a:t>almost </a:t>
            </a:r>
            <a:r>
              <a:rPr sz="1200" spc="27" dirty="0">
                <a:solidFill>
                  <a:srgbClr val="343434"/>
                </a:solidFill>
                <a:latin typeface="Times New Roman"/>
                <a:cs typeface="Times New Roman"/>
              </a:rPr>
              <a:t>$7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per  month.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am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often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low </a:t>
            </a:r>
            <a:r>
              <a:rPr sz="1200" spc="27" dirty="0">
                <a:solidFill>
                  <a:srgbClr val="343434"/>
                </a:solidFill>
                <a:latin typeface="Times New Roman"/>
                <a:cs typeface="Times New Roman"/>
              </a:rPr>
              <a:t>on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my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Verizon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data each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month on my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cell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phone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using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it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work. </a:t>
            </a:r>
            <a:r>
              <a:rPr sz="1200" spc="-10" dirty="0">
                <a:solidFill>
                  <a:srgbClr val="343434"/>
                </a:solidFill>
                <a:latin typeface="Times New Roman"/>
                <a:cs typeface="Times New Roman"/>
              </a:rPr>
              <a:t>So,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with saying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all that,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there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are </a:t>
            </a:r>
            <a:r>
              <a:rPr sz="1200" spc="20" dirty="0">
                <a:solidFill>
                  <a:srgbClr val="343434"/>
                </a:solidFill>
                <a:latin typeface="Times New Roman"/>
                <a:cs typeface="Times New Roman"/>
              </a:rPr>
              <a:t>far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beyond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$50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per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month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expenses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due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teleworking.</a:t>
            </a:r>
            <a:r>
              <a:rPr sz="1200" spc="20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And,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hope you </a:t>
            </a:r>
            <a:r>
              <a:rPr sz="1200" spc="-3" dirty="0">
                <a:solidFill>
                  <a:srgbClr val="343434"/>
                </a:solidFill>
                <a:latin typeface="Times New Roman"/>
                <a:cs typeface="Times New Roman"/>
              </a:rPr>
              <a:t>will </a:t>
            </a:r>
            <a:r>
              <a:rPr sz="1200" spc="-7" dirty="0">
                <a:solidFill>
                  <a:srgbClr val="343434"/>
                </a:solidFill>
                <a:latin typeface="Times New Roman"/>
                <a:cs typeface="Times New Roman"/>
              </a:rPr>
              <a:t>fight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the 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telework stipend to back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date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to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March 2020.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We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deserve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that.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23379" marR="5628" indent="3464" algn="just">
              <a:lnSpc>
                <a:spcPct val="101000"/>
              </a:lnSpc>
              <a:spcBef>
                <a:spcPts val="58"/>
              </a:spcBef>
            </a:pPr>
            <a:r>
              <a:rPr sz="1200" spc="20" dirty="0">
                <a:solidFill>
                  <a:srgbClr val="464646"/>
                </a:solidFill>
                <a:latin typeface="Times New Roman"/>
                <a:cs typeface="Times New Roman"/>
              </a:rPr>
              <a:t>I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signed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your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petition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for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essential worker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pay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really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hope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that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is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pushed for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back-dated to </a:t>
            </a:r>
            <a:r>
              <a:rPr sz="1200" spc="-3" dirty="0">
                <a:solidFill>
                  <a:srgbClr val="343434"/>
                </a:solidFill>
                <a:latin typeface="Times New Roman"/>
                <a:cs typeface="Times New Roman"/>
              </a:rPr>
              <a:t>March 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2020. </a:t>
            </a:r>
            <a:r>
              <a:rPr sz="1200" dirty="0">
                <a:solidFill>
                  <a:srgbClr val="343434"/>
                </a:solidFill>
                <a:latin typeface="Times New Roman"/>
                <a:cs typeface="Times New Roman"/>
              </a:rPr>
              <a:t>I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personally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work </a:t>
            </a:r>
            <a:r>
              <a:rPr sz="1200" spc="17" dirty="0">
                <a:solidFill>
                  <a:srgbClr val="343434"/>
                </a:solidFill>
                <a:latin typeface="Times New Roman"/>
                <a:cs typeface="Times New Roman"/>
              </a:rPr>
              <a:t>long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hours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(OT) </a:t>
            </a:r>
            <a:r>
              <a:rPr sz="1200" spc="3" dirty="0">
                <a:solidFill>
                  <a:srgbClr val="343434"/>
                </a:solidFill>
                <a:latin typeface="Times New Roman"/>
                <a:cs typeface="Times New Roman"/>
              </a:rPr>
              <a:t>and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did not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even take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a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minute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off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the </a:t>
            </a:r>
            <a:r>
              <a:rPr sz="1200" spc="7" dirty="0">
                <a:solidFill>
                  <a:srgbClr val="343434"/>
                </a:solidFill>
                <a:latin typeface="Times New Roman"/>
                <a:cs typeface="Times New Roman"/>
              </a:rPr>
              <a:t>first </a:t>
            </a:r>
            <a:r>
              <a:rPr sz="1200" spc="31" dirty="0">
                <a:solidFill>
                  <a:srgbClr val="343434"/>
                </a:solidFill>
                <a:latin typeface="Times New Roman"/>
                <a:cs typeface="Times New Roman"/>
              </a:rPr>
              <a:t>6 </a:t>
            </a:r>
            <a:r>
              <a:rPr sz="1200" spc="10" dirty="0">
                <a:solidFill>
                  <a:srgbClr val="343434"/>
                </a:solidFill>
                <a:latin typeface="Times New Roman"/>
                <a:cs typeface="Times New Roman"/>
              </a:rPr>
              <a:t>months </a:t>
            </a:r>
            <a:r>
              <a:rPr sz="1200" spc="14" dirty="0">
                <a:solidFill>
                  <a:srgbClr val="343434"/>
                </a:solidFill>
                <a:latin typeface="Times New Roman"/>
                <a:cs typeface="Times New Roman"/>
              </a:rPr>
              <a:t>of</a:t>
            </a:r>
            <a:r>
              <a:rPr sz="1200" spc="201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200" spc="-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the</a:t>
            </a:r>
            <a:r>
              <a:rPr lang="en-US" sz="1200" spc="-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pandemic.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then,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it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was only </a:t>
            </a:r>
            <a:r>
              <a:rPr lang="en-US" sz="1200" spc="20" dirty="0">
                <a:solidFill>
                  <a:srgbClr val="383838"/>
                </a:solidFill>
                <a:latin typeface="Times New Roman"/>
                <a:cs typeface="Times New Roman"/>
              </a:rPr>
              <a:t>a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sick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day here and there</a:t>
            </a:r>
            <a:r>
              <a:rPr lang="en-US" sz="1200" spc="7" dirty="0">
                <a:solidFill>
                  <a:srgbClr val="5B5B5B"/>
                </a:solidFill>
                <a:latin typeface="Times New Roman"/>
                <a:cs typeface="Times New Roman"/>
              </a:rPr>
              <a:t>,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not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much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at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all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to-date</a:t>
            </a:r>
            <a:r>
              <a:rPr lang="en-US" sz="1200" spc="10" dirty="0">
                <a:solidFill>
                  <a:srgbClr val="5B5B5B"/>
                </a:solidFill>
                <a:latin typeface="Times New Roman"/>
                <a:cs typeface="Times New Roman"/>
              </a:rPr>
              <a:t>.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Things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are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busier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than ever 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and state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workers holding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it all down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should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be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considered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by the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Governor.</a:t>
            </a:r>
            <a:r>
              <a:rPr lang="en-US" sz="1200" spc="201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He </a:t>
            </a:r>
            <a:r>
              <a:rPr lang="en-US" sz="1200" spc="20" dirty="0">
                <a:solidFill>
                  <a:srgbClr val="383838"/>
                </a:solidFill>
                <a:latin typeface="Times New Roman"/>
                <a:cs typeface="Times New Roman"/>
              </a:rPr>
              <a:t>is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dolling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out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millions </a:t>
            </a:r>
            <a:r>
              <a:rPr lang="en-US" sz="1200" spc="-3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other 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segments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California population,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has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forgotten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us</a:t>
            </a:r>
            <a:r>
              <a:rPr lang="en-US" sz="1200" spc="-7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completely.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Times New Roman"/>
              <a:cs typeface="Times New Roman"/>
            </a:endParaRPr>
          </a:p>
          <a:p>
            <a:pPr marL="17750" marR="22946" indent="4762">
              <a:lnSpc>
                <a:spcPct val="100400"/>
              </a:lnSpc>
            </a:pP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Sorry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rant, but </a:t>
            </a:r>
            <a:r>
              <a:rPr lang="en-US" sz="1200" spc="20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love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my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job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at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DOJ,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but it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was a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hit to lose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9.23%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my income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for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a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year. </a:t>
            </a:r>
            <a:r>
              <a:rPr lang="en-US" sz="1200" spc="-17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fully support 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you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demanding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much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more than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$50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per month for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a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telework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stipend</a:t>
            </a:r>
            <a:r>
              <a:rPr lang="en-US" sz="1200" spc="10" dirty="0">
                <a:solidFill>
                  <a:srgbClr val="5B5B5B"/>
                </a:solidFill>
                <a:latin typeface="Times New Roman"/>
                <a:cs typeface="Times New Roman"/>
              </a:rPr>
              <a:t>.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More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like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$250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or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at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least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$150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per 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month seems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fair.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And,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not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to have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it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run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through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SCO,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where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it's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taxed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almost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half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like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$260 healthcare 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stipend, where </a:t>
            </a:r>
            <a:r>
              <a:rPr lang="en-US" sz="1200" spc="20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take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home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roughly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$162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per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month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after taxes. That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is</a:t>
            </a:r>
            <a:r>
              <a:rPr lang="en-US" sz="1200" spc="6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outrageous.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15586" marR="3464" indent="2165">
              <a:lnSpc>
                <a:spcPct val="102699"/>
              </a:lnSpc>
              <a:spcBef>
                <a:spcPts val="3"/>
              </a:spcBef>
            </a:pP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please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keep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fighting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for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not having vaccine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mandates.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What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a violation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my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privacy</a:t>
            </a:r>
            <a:r>
              <a:rPr lang="en-US" sz="1200" spc="10" dirty="0">
                <a:solidFill>
                  <a:srgbClr val="5B5B5B"/>
                </a:solidFill>
                <a:latin typeface="Times New Roman"/>
                <a:cs typeface="Times New Roman"/>
              </a:rPr>
              <a:t>.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reported "decline 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state" and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it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was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not popular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do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so. </a:t>
            </a:r>
            <a:r>
              <a:rPr lang="en-US" sz="1200" spc="20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asked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hard questions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and seemed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be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only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was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on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my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team 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doing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so.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10824" marR="139840" indent="2165">
              <a:lnSpc>
                <a:spcPct val="102699"/>
              </a:lnSpc>
            </a:pP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Please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keep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doing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what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you are doing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Richard!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change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is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needed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this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state and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Union</a:t>
            </a:r>
            <a:r>
              <a:rPr lang="en-US" sz="1200" spc="10" dirty="0">
                <a:solidFill>
                  <a:srgbClr val="5B5B5B"/>
                </a:solidFill>
                <a:latin typeface="Times New Roman"/>
                <a:cs typeface="Times New Roman"/>
              </a:rPr>
              <a:t>.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You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have </a:t>
            </a:r>
            <a:r>
              <a:rPr lang="en-US" sz="1200" spc="17" dirty="0">
                <a:solidFill>
                  <a:srgbClr val="383838"/>
                </a:solidFill>
                <a:latin typeface="Times New Roman"/>
                <a:cs typeface="Times New Roman"/>
              </a:rPr>
              <a:t>my 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full</a:t>
            </a:r>
            <a:r>
              <a:rPr lang="en-US" sz="1200" spc="27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support.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9525" indent="866">
              <a:spcBef>
                <a:spcPts val="3"/>
              </a:spcBef>
            </a:pP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Stay safe </a:t>
            </a:r>
            <a:r>
              <a:rPr lang="en-US" sz="1200" spc="41" dirty="0">
                <a:solidFill>
                  <a:srgbClr val="383838"/>
                </a:solidFill>
                <a:latin typeface="Times New Roman"/>
                <a:cs typeface="Times New Roman"/>
              </a:rPr>
              <a:t>&amp;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take</a:t>
            </a:r>
            <a:r>
              <a:rPr lang="en-US" sz="1200" spc="-3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care,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8659" marR="3759244" indent="866">
              <a:lnSpc>
                <a:spcPct val="101000"/>
              </a:lnSpc>
            </a:pPr>
            <a:r>
              <a:rPr lang="en-US" sz="1200" spc="3" dirty="0">
                <a:solidFill>
                  <a:srgbClr val="383838"/>
                </a:solidFill>
                <a:latin typeface="Times New Roman"/>
                <a:cs typeface="Times New Roman"/>
              </a:rPr>
              <a:t>Tracy </a:t>
            </a:r>
            <a:r>
              <a:rPr lang="en-US" sz="1200" spc="7" dirty="0">
                <a:solidFill>
                  <a:srgbClr val="383838"/>
                </a:solidFill>
                <a:latin typeface="Times New Roman"/>
                <a:cs typeface="Times New Roman"/>
              </a:rPr>
              <a:t>McCabe, </a:t>
            </a:r>
            <a:r>
              <a:rPr lang="en-US" sz="1200" spc="14" dirty="0">
                <a:solidFill>
                  <a:srgbClr val="383838"/>
                </a:solidFill>
                <a:latin typeface="Times New Roman"/>
                <a:cs typeface="Times New Roman"/>
              </a:rPr>
              <a:t>MPA  </a:t>
            </a:r>
            <a:r>
              <a:rPr lang="en-US" sz="1200" spc="10" dirty="0">
                <a:solidFill>
                  <a:srgbClr val="383838"/>
                </a:solidFill>
                <a:latin typeface="Times New Roman"/>
                <a:cs typeface="Times New Roman"/>
              </a:rPr>
              <a:t>916-838-7900</a:t>
            </a:r>
            <a:endParaRPr lang="en-US" sz="1200" dirty="0">
              <a:latin typeface="Times New Roman"/>
              <a:cs typeface="Times New Roman"/>
            </a:endParaRPr>
          </a:p>
          <a:p>
            <a:pPr marL="8659" marR="289639" indent="-433">
              <a:lnSpc>
                <a:spcPts val="934"/>
              </a:lnSpc>
            </a:pPr>
            <a:endParaRPr sz="784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716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14258" y="6577684"/>
            <a:ext cx="55418" cy="89692"/>
          </a:xfrm>
          <a:prstGeom prst="rect">
            <a:avLst/>
          </a:prstGeom>
        </p:spPr>
        <p:txBody>
          <a:bodyPr vert="horz" wrap="square" lIns="0" tIns="433" rIns="0" bIns="0" rtlCol="0">
            <a:spAutoFit/>
          </a:bodyPr>
          <a:lstStyle/>
          <a:p>
            <a:pPr marL="8659">
              <a:spcBef>
                <a:spcPts val="3"/>
              </a:spcBef>
            </a:pPr>
            <a:r>
              <a:rPr sz="580" spc="7" dirty="0">
                <a:solidFill>
                  <a:srgbClr val="2F2F2F"/>
                </a:solidFill>
                <a:latin typeface="Times New Roman"/>
                <a:cs typeface="Times New Roman"/>
              </a:rPr>
              <a:t>1</a:t>
            </a:r>
            <a:endParaRPr sz="58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0"/>
            <a:ext cx="12192000" cy="612554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 dirty="0">
              <a:latin typeface="Arial"/>
              <a:cs typeface="Arial"/>
            </a:endParaRPr>
          </a:p>
          <a:p>
            <a:pPr marL="25111" marR="2838374" indent="2598">
              <a:lnSpc>
                <a:spcPct val="112000"/>
              </a:lnSpc>
              <a:spcBef>
                <a:spcPts val="556"/>
              </a:spcBef>
            </a:pPr>
            <a:r>
              <a:rPr sz="1600" b="1" dirty="0">
                <a:solidFill>
                  <a:srgbClr val="383838"/>
                </a:solidFill>
                <a:latin typeface="Arial"/>
                <a:cs typeface="Arial"/>
              </a:rPr>
              <a:t>From: </a:t>
            </a:r>
            <a:r>
              <a:rPr sz="1600" spc="-58" dirty="0">
                <a:solidFill>
                  <a:srgbClr val="383838"/>
                </a:solidFill>
                <a:latin typeface="Arial"/>
                <a:cs typeface="Arial"/>
              </a:rPr>
              <a:t>S </a:t>
            </a:r>
            <a:r>
              <a:rPr sz="1600" spc="7" dirty="0">
                <a:solidFill>
                  <a:srgbClr val="383838"/>
                </a:solidFill>
                <a:latin typeface="Arial"/>
                <a:cs typeface="Arial"/>
              </a:rPr>
              <a:t>Cooper </a:t>
            </a:r>
            <a:r>
              <a:rPr sz="1600" spc="14" dirty="0">
                <a:solidFill>
                  <a:srgbClr val="383838"/>
                </a:solidFill>
                <a:latin typeface="Arial"/>
                <a:cs typeface="Arial"/>
                <a:hlinkClick r:id="rId2"/>
              </a:rPr>
              <a:t>&lt;sec95815@yahoo.com&gt; </a:t>
            </a:r>
            <a:r>
              <a:rPr sz="1600" spc="14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00" b="1" spc="3" dirty="0">
                <a:solidFill>
                  <a:srgbClr val="383838"/>
                </a:solidFill>
                <a:latin typeface="Times New Roman"/>
                <a:cs typeface="Times New Roman"/>
              </a:rPr>
              <a:t>Sent: </a:t>
            </a:r>
            <a:r>
              <a:rPr sz="1600" spc="10" dirty="0">
                <a:solidFill>
                  <a:srgbClr val="383838"/>
                </a:solidFill>
                <a:latin typeface="Arial"/>
                <a:cs typeface="Arial"/>
              </a:rPr>
              <a:t>Wednesday, </a:t>
            </a:r>
            <a:r>
              <a:rPr sz="1600" spc="17" dirty="0">
                <a:solidFill>
                  <a:srgbClr val="383838"/>
                </a:solidFill>
                <a:latin typeface="Arial"/>
                <a:cs typeface="Arial"/>
              </a:rPr>
              <a:t>October </a:t>
            </a:r>
            <a:r>
              <a:rPr sz="1600" spc="10" dirty="0">
                <a:solidFill>
                  <a:srgbClr val="383838"/>
                </a:solidFill>
                <a:latin typeface="Arial"/>
                <a:cs typeface="Arial"/>
              </a:rPr>
              <a:t>27, </a:t>
            </a:r>
            <a:r>
              <a:rPr sz="1600" spc="27" dirty="0">
                <a:solidFill>
                  <a:srgbClr val="383838"/>
                </a:solidFill>
                <a:latin typeface="Arial"/>
                <a:cs typeface="Arial"/>
              </a:rPr>
              <a:t>202110:47 </a:t>
            </a:r>
            <a:r>
              <a:rPr sz="1600" spc="34" dirty="0">
                <a:solidFill>
                  <a:srgbClr val="383838"/>
                </a:solidFill>
                <a:latin typeface="Arial"/>
                <a:cs typeface="Arial"/>
              </a:rPr>
              <a:t>AM  </a:t>
            </a:r>
            <a:r>
              <a:rPr sz="1600" b="1" spc="17" dirty="0">
                <a:solidFill>
                  <a:srgbClr val="383838"/>
                </a:solidFill>
                <a:latin typeface="Arial"/>
                <a:cs typeface="Arial"/>
              </a:rPr>
              <a:t>To: </a:t>
            </a:r>
            <a:r>
              <a:rPr sz="1600" spc="-34" dirty="0">
                <a:solidFill>
                  <a:srgbClr val="383838"/>
                </a:solidFill>
                <a:latin typeface="Arial"/>
                <a:cs typeface="Arial"/>
              </a:rPr>
              <a:t>askRLB</a:t>
            </a:r>
            <a:r>
              <a:rPr sz="1600" spc="-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00" spc="-17" dirty="0">
                <a:solidFill>
                  <a:srgbClr val="383838"/>
                </a:solidFill>
                <a:latin typeface="Arial"/>
                <a:cs typeface="Arial"/>
                <a:hlinkClick r:id="rId3"/>
              </a:rPr>
              <a:t>&lt;askRLB@SEIUlOOO.org&gt;</a:t>
            </a:r>
            <a:endParaRPr sz="1600" dirty="0">
              <a:latin typeface="Arial"/>
              <a:cs typeface="Arial"/>
            </a:endParaRPr>
          </a:p>
          <a:p>
            <a:pPr marL="26410">
              <a:spcBef>
                <a:spcPts val="89"/>
              </a:spcBef>
            </a:pPr>
            <a:r>
              <a:rPr sz="1600" b="1" spc="-55" dirty="0">
                <a:solidFill>
                  <a:srgbClr val="383838"/>
                </a:solidFill>
                <a:latin typeface="Times New Roman"/>
                <a:cs typeface="Times New Roman"/>
              </a:rPr>
              <a:t>Cc:</a:t>
            </a:r>
            <a:r>
              <a:rPr sz="1600" b="1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17" dirty="0">
                <a:solidFill>
                  <a:srgbClr val="383838"/>
                </a:solidFill>
                <a:latin typeface="Arial"/>
                <a:cs typeface="Arial"/>
                <a:hlinkClick r:id="rId4"/>
              </a:rPr>
              <a:t>sec95815@live.com</a:t>
            </a:r>
            <a:endParaRPr sz="1600" dirty="0">
              <a:latin typeface="Arial"/>
              <a:cs typeface="Arial"/>
            </a:endParaRPr>
          </a:p>
          <a:p>
            <a:pPr marL="23379">
              <a:spcBef>
                <a:spcPts val="58"/>
              </a:spcBef>
            </a:pPr>
            <a:r>
              <a:rPr sz="1600" b="1" spc="-7" dirty="0">
                <a:solidFill>
                  <a:srgbClr val="383838"/>
                </a:solidFill>
                <a:latin typeface="Times New Roman"/>
                <a:cs typeface="Times New Roman"/>
              </a:rPr>
              <a:t>Subject: </a:t>
            </a:r>
            <a:r>
              <a:rPr sz="1600" spc="20" dirty="0">
                <a:solidFill>
                  <a:srgbClr val="383838"/>
                </a:solidFill>
                <a:latin typeface="Arial"/>
                <a:cs typeface="Arial"/>
              </a:rPr>
              <a:t>Petition for </a:t>
            </a:r>
            <a:r>
              <a:rPr sz="1600" spc="3" dirty="0">
                <a:solidFill>
                  <a:srgbClr val="262626"/>
                </a:solidFill>
                <a:latin typeface="Arial"/>
                <a:cs typeface="Arial"/>
              </a:rPr>
              <a:t>essential </a:t>
            </a:r>
            <a:r>
              <a:rPr sz="1600" spc="24" dirty="0">
                <a:solidFill>
                  <a:srgbClr val="383838"/>
                </a:solidFill>
                <a:latin typeface="Arial"/>
                <a:cs typeface="Arial"/>
              </a:rPr>
              <a:t>worker</a:t>
            </a:r>
            <a:r>
              <a:rPr sz="1600" spc="16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383838"/>
                </a:solidFill>
                <a:latin typeface="Arial"/>
                <a:cs typeface="Arial"/>
              </a:rPr>
              <a:t>compensation</a:t>
            </a:r>
            <a:endParaRPr sz="1600" dirty="0"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600" dirty="0">
              <a:latin typeface="Arial"/>
              <a:cs typeface="Arial"/>
            </a:endParaRPr>
          </a:p>
          <a:p>
            <a:pPr marL="24245"/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Richard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8617" marR="3464" indent="4329">
              <a:lnSpc>
                <a:spcPct val="100299"/>
              </a:lnSpc>
            </a:pPr>
            <a:r>
              <a:rPr sz="1600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am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not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agreement with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way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you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are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going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about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this demand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for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essential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worker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pay. </a:t>
            </a:r>
            <a:r>
              <a:rPr sz="1600" spc="-10" dirty="0">
                <a:solidFill>
                  <a:srgbClr val="383838"/>
                </a:solidFill>
                <a:latin typeface="Times New Roman"/>
                <a:cs typeface="Times New Roman"/>
              </a:rPr>
              <a:t>Granted </a:t>
            </a:r>
            <a:r>
              <a:rPr sz="1600" dirty="0">
                <a:solidFill>
                  <a:srgbClr val="383838"/>
                </a:solidFill>
                <a:latin typeface="Times New Roman"/>
                <a:cs typeface="Times New Roman"/>
              </a:rPr>
              <a:t>my 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knowledge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is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limited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my scope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feedback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input.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I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work for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DGS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at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Ziggurat and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we </a:t>
            </a:r>
            <a:r>
              <a:rPr sz="1600" spc="-14" dirty="0">
                <a:solidFill>
                  <a:srgbClr val="383838"/>
                </a:solidFill>
                <a:latin typeface="Times New Roman"/>
                <a:cs typeface="Times New Roman"/>
              </a:rPr>
              <a:t>have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been 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given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tremendous latitude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finding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our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best</a:t>
            </a:r>
            <a:r>
              <a:rPr sz="1600" spc="7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safe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work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environment.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vast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majority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DGS </a:t>
            </a:r>
            <a:r>
              <a:rPr sz="1600" spc="-7" dirty="0">
                <a:solidFill>
                  <a:srgbClr val="383838"/>
                </a:solidFill>
                <a:latin typeface="Times New Roman"/>
                <a:cs typeface="Times New Roman"/>
              </a:rPr>
              <a:t>workers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are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at  some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level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telework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status. In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such</a:t>
            </a:r>
            <a:r>
              <a:rPr sz="1600" spc="14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even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though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are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considered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essential workers</a:t>
            </a:r>
            <a:r>
              <a:rPr sz="1600" spc="7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we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have </a:t>
            </a:r>
            <a:r>
              <a:rPr sz="1600" spc="-3" dirty="0">
                <a:solidFill>
                  <a:srgbClr val="383838"/>
                </a:solidFill>
                <a:latin typeface="Times New Roman"/>
                <a:cs typeface="Times New Roman"/>
              </a:rPr>
              <a:t>been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allowed 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stay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safe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out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harm's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way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.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This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is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contrary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the premise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essential </a:t>
            </a:r>
            <a:r>
              <a:rPr sz="1600" dirty="0">
                <a:solidFill>
                  <a:srgbClr val="383838"/>
                </a:solidFill>
                <a:latin typeface="Times New Roman"/>
                <a:cs typeface="Times New Roman"/>
              </a:rPr>
              <a:t>worker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hazard pay, </a:t>
            </a:r>
            <a:r>
              <a:rPr sz="1600" spc="-3" dirty="0">
                <a:solidFill>
                  <a:srgbClr val="383838"/>
                </a:solidFill>
                <a:latin typeface="Times New Roman"/>
                <a:cs typeface="Times New Roman"/>
              </a:rPr>
              <a:t>which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is 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intended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for first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responders</a:t>
            </a:r>
            <a:r>
              <a:rPr sz="1600" spc="14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dirty="0">
                <a:solidFill>
                  <a:srgbClr val="383838"/>
                </a:solidFill>
                <a:latin typeface="Times New Roman"/>
                <a:cs typeface="Times New Roman"/>
              </a:rPr>
              <a:t>who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put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themselves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harms</a:t>
            </a:r>
            <a:r>
              <a:rPr sz="1600" spc="58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way.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6019" marR="197422" indent="866">
              <a:lnSpc>
                <a:spcPct val="101000"/>
              </a:lnSpc>
            </a:pP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Is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there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a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reason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why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our union is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not going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back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seeking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restoration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our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income lost to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the furlough 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program which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was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wrongly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imposed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on us</a:t>
            </a:r>
            <a:r>
              <a:rPr sz="1600" spc="17" dirty="0" smtClean="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endParaRPr lang="en-US" sz="1600" spc="17" dirty="0" smtClean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16019" marR="197422" indent="866">
              <a:lnSpc>
                <a:spcPct val="101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State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workers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are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sick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and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tired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being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first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line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fiscal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defense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for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State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California</a:t>
            </a:r>
            <a:r>
              <a:rPr sz="1600" spc="7" dirty="0" smtClean="0">
                <a:solidFill>
                  <a:srgbClr val="595959"/>
                </a:solidFill>
                <a:latin typeface="Times New Roman"/>
                <a:cs typeface="Times New Roman"/>
              </a:rPr>
              <a:t>.</a:t>
            </a:r>
            <a:endParaRPr lang="en-US" sz="1600" spc="7" dirty="0" smtClean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endParaRPr lang="en-US" sz="1600" spc="7" dirty="0" smtClean="0">
              <a:solidFill>
                <a:srgbClr val="595959"/>
              </a:solidFill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r>
              <a:rPr sz="1600" spc="-17" dirty="0" smtClean="0">
                <a:solidFill>
                  <a:srgbClr val="383838"/>
                </a:solidFill>
                <a:latin typeface="Times New Roman"/>
                <a:cs typeface="Times New Roman"/>
              </a:rPr>
              <a:t>With </a:t>
            </a:r>
            <a:r>
              <a:rPr sz="1600" dirty="0">
                <a:solidFill>
                  <a:srgbClr val="383838"/>
                </a:solidFill>
                <a:latin typeface="Times New Roman"/>
                <a:cs typeface="Times New Roman"/>
              </a:rPr>
              <a:t>all</a:t>
            </a:r>
            <a:r>
              <a:rPr sz="1600" spc="17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14" dirty="0" smtClean="0">
                <a:solidFill>
                  <a:srgbClr val="383838"/>
                </a:solidFill>
                <a:latin typeface="Times New Roman"/>
                <a:cs typeface="Times New Roman"/>
              </a:rPr>
              <a:t>the</a:t>
            </a:r>
            <a:r>
              <a:rPr lang="en-US" sz="1600" spc="14" dirty="0" smtClean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10" dirty="0" smtClean="0">
                <a:solidFill>
                  <a:srgbClr val="383838"/>
                </a:solidFill>
                <a:latin typeface="Times New Roman"/>
                <a:cs typeface="Times New Roman"/>
              </a:rPr>
              <a:t>surplus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we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partially provided through </a:t>
            </a:r>
            <a:r>
              <a:rPr sz="1600" spc="10" dirty="0" smtClean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24" dirty="0">
                <a:solidFill>
                  <a:srgbClr val="383838"/>
                </a:solidFill>
                <a:latin typeface="Times New Roman"/>
                <a:cs typeface="Times New Roman"/>
              </a:rPr>
              <a:t>10%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savings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the furlough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program</a:t>
            </a:r>
            <a:r>
              <a:rPr sz="1600" spc="14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the State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should </a:t>
            </a:r>
            <a:r>
              <a:rPr sz="1600" spc="-3" dirty="0">
                <a:solidFill>
                  <a:srgbClr val="383838"/>
                </a:solidFill>
                <a:latin typeface="Times New Roman"/>
                <a:cs typeface="Times New Roman"/>
              </a:rPr>
              <a:t>return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us 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lost income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17" dirty="0" smtClean="0">
                <a:solidFill>
                  <a:srgbClr val="383838"/>
                </a:solidFill>
                <a:latin typeface="Times New Roman"/>
                <a:cs typeface="Times New Roman"/>
              </a:rPr>
              <a:t>the</a:t>
            </a:r>
            <a:endParaRPr lang="en-US" sz="1600" spc="17" dirty="0" smtClean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endParaRPr lang="en-US" sz="1600" spc="17" dirty="0" smtClean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r>
              <a:rPr sz="1600" spc="10" dirty="0" smtClean="0">
                <a:solidFill>
                  <a:srgbClr val="383838"/>
                </a:solidFill>
                <a:latin typeface="Times New Roman"/>
                <a:cs typeface="Times New Roman"/>
              </a:rPr>
              <a:t>furloughs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.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24" dirty="0">
                <a:solidFill>
                  <a:srgbClr val="383838"/>
                </a:solidFill>
                <a:latin typeface="Times New Roman"/>
                <a:cs typeface="Times New Roman"/>
              </a:rPr>
              <a:t>days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we missed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were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not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by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choice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but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closer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in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nature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to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a </a:t>
            </a:r>
            <a:r>
              <a:rPr sz="1600" spc="-10" dirty="0">
                <a:solidFill>
                  <a:srgbClr val="383838"/>
                </a:solidFill>
                <a:latin typeface="Times New Roman"/>
                <a:cs typeface="Times New Roman"/>
              </a:rPr>
              <a:t>work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lock­ 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out,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which we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didn't want </a:t>
            </a: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or</a:t>
            </a:r>
            <a:r>
              <a:rPr sz="1600" spc="15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ask</a:t>
            </a:r>
            <a:r>
              <a:rPr sz="1600" spc="31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14" dirty="0" smtClean="0">
                <a:solidFill>
                  <a:srgbClr val="383838"/>
                </a:solidFill>
                <a:latin typeface="Times New Roman"/>
                <a:cs typeface="Times New Roman"/>
              </a:rPr>
              <a:t>for.</a:t>
            </a:r>
            <a:endParaRPr lang="en-US" sz="1600" spc="14" dirty="0" smtClean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endParaRPr lang="en-US" sz="1600" spc="14" dirty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12555" indent="2598">
              <a:lnSpc>
                <a:spcPts val="934"/>
              </a:lnSpc>
            </a:pPr>
            <a:r>
              <a:rPr sz="1600" spc="7" dirty="0" smtClean="0">
                <a:solidFill>
                  <a:srgbClr val="383838"/>
                </a:solidFill>
                <a:latin typeface="Times New Roman"/>
                <a:cs typeface="Times New Roman"/>
              </a:rPr>
              <a:t>By 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way</a:t>
            </a:r>
            <a:r>
              <a:rPr sz="1600" spc="7" dirty="0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put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the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"No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Furlough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Clause"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back into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our</a:t>
            </a:r>
            <a:r>
              <a:rPr sz="1600" spc="167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-7" dirty="0">
                <a:solidFill>
                  <a:srgbClr val="383838"/>
                </a:solidFill>
                <a:latin typeface="Times New Roman"/>
                <a:cs typeface="Times New Roman"/>
              </a:rPr>
              <a:t>contract.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1257"/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Samantha</a:t>
            </a:r>
            <a:r>
              <a:rPr sz="1600" spc="37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7" dirty="0" smtClean="0">
                <a:solidFill>
                  <a:srgbClr val="383838"/>
                </a:solidFill>
                <a:latin typeface="Times New Roman"/>
                <a:cs typeface="Times New Roman"/>
              </a:rPr>
              <a:t>Cooper</a:t>
            </a:r>
            <a:endParaRPr lang="en-US" sz="1600" spc="7" dirty="0" smtClean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11257"/>
            <a:endParaRPr sz="1600" dirty="0">
              <a:latin typeface="Times New Roman"/>
              <a:cs typeface="Times New Roman"/>
            </a:endParaRPr>
          </a:p>
          <a:p>
            <a:pPr marL="9092">
              <a:lnSpc>
                <a:spcPts val="937"/>
              </a:lnSpc>
              <a:spcBef>
                <a:spcPts val="7"/>
              </a:spcBef>
            </a:pP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Sr</a:t>
            </a:r>
            <a:r>
              <a:rPr sz="1600" spc="17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Real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Estate</a:t>
            </a:r>
            <a:r>
              <a:rPr sz="1600" spc="44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7" dirty="0" smtClean="0">
                <a:solidFill>
                  <a:srgbClr val="383838"/>
                </a:solidFill>
                <a:latin typeface="Times New Roman"/>
                <a:cs typeface="Times New Roman"/>
              </a:rPr>
              <a:t>Officer</a:t>
            </a:r>
            <a:endParaRPr lang="en-US" sz="1600" spc="7" dirty="0" smtClean="0">
              <a:solidFill>
                <a:srgbClr val="383838"/>
              </a:solidFill>
              <a:latin typeface="Times New Roman"/>
              <a:cs typeface="Times New Roman"/>
            </a:endParaRPr>
          </a:p>
          <a:p>
            <a:pPr marL="9092">
              <a:lnSpc>
                <a:spcPts val="937"/>
              </a:lnSpc>
              <a:spcBef>
                <a:spcPts val="7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8659" marR="3415487" indent="866">
              <a:lnSpc>
                <a:spcPts val="948"/>
              </a:lnSpc>
              <a:spcBef>
                <a:spcPts val="24"/>
              </a:spcBef>
            </a:pPr>
            <a:r>
              <a:rPr sz="1600" spc="20" dirty="0">
                <a:solidFill>
                  <a:srgbClr val="383838"/>
                </a:solidFill>
                <a:latin typeface="Times New Roman"/>
                <a:cs typeface="Times New Roman"/>
              </a:rPr>
              <a:t>CA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Dept. </a:t>
            </a:r>
            <a:r>
              <a:rPr sz="1600" spc="14" dirty="0">
                <a:solidFill>
                  <a:srgbClr val="383838"/>
                </a:solidFill>
                <a:latin typeface="Times New Roman"/>
                <a:cs typeface="Times New Roman"/>
              </a:rPr>
              <a:t>of </a:t>
            </a:r>
            <a:r>
              <a:rPr sz="1600" spc="7" dirty="0">
                <a:solidFill>
                  <a:srgbClr val="383838"/>
                </a:solidFill>
                <a:latin typeface="Times New Roman"/>
                <a:cs typeface="Times New Roman"/>
              </a:rPr>
              <a:t>General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Services  Asset </a:t>
            </a:r>
            <a:r>
              <a:rPr sz="1600" spc="3" dirty="0">
                <a:solidFill>
                  <a:srgbClr val="383838"/>
                </a:solidFill>
                <a:latin typeface="Times New Roman"/>
                <a:cs typeface="Times New Roman"/>
              </a:rPr>
              <a:t>Management</a:t>
            </a:r>
            <a:r>
              <a:rPr sz="1600" spc="106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383838"/>
                </a:solidFill>
                <a:latin typeface="Times New Roman"/>
                <a:cs typeface="Times New Roman"/>
              </a:rPr>
              <a:t>Branch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410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0"/>
            <a:ext cx="10797309" cy="6656717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8965">
              <a:spcBef>
                <a:spcPts val="68"/>
              </a:spcBef>
            </a:pPr>
            <a:r>
              <a:rPr spc="7" dirty="0">
                <a:solidFill>
                  <a:srgbClr val="8C8C8C"/>
                </a:solidFill>
                <a:latin typeface="Arial"/>
                <a:cs typeface="Arial"/>
              </a:rPr>
              <a:t>First</a:t>
            </a:r>
            <a:r>
              <a:rPr spc="17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8C8C8C"/>
                </a:solidFill>
                <a:latin typeface="Arial"/>
                <a:cs typeface="Arial"/>
              </a:rPr>
              <a:t>Name:</a:t>
            </a:r>
            <a:endParaRPr dirty="0">
              <a:latin typeface="Arial"/>
              <a:cs typeface="Arial"/>
            </a:endParaRPr>
          </a:p>
          <a:p>
            <a:pPr marL="35934">
              <a:spcBef>
                <a:spcPts val="10"/>
              </a:spcBef>
            </a:pP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Steffanie</a:t>
            </a:r>
            <a:endParaRPr dirty="0">
              <a:latin typeface="Arial"/>
              <a:cs typeface="Arial"/>
            </a:endParaRPr>
          </a:p>
          <a:p>
            <a:pPr marL="35501">
              <a:spcBef>
                <a:spcPts val="777"/>
              </a:spcBef>
            </a:pPr>
            <a:r>
              <a:rPr spc="10" dirty="0">
                <a:solidFill>
                  <a:srgbClr val="8C8C8C"/>
                </a:solidFill>
                <a:latin typeface="Arial"/>
                <a:cs typeface="Arial"/>
              </a:rPr>
              <a:t>Last</a:t>
            </a:r>
            <a:r>
              <a:rPr spc="34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pc="3" dirty="0">
                <a:solidFill>
                  <a:srgbClr val="8C8C8C"/>
                </a:solidFill>
                <a:latin typeface="Arial"/>
                <a:cs typeface="Arial"/>
              </a:rPr>
              <a:t>Name:</a:t>
            </a:r>
            <a:endParaRPr dirty="0">
              <a:latin typeface="Arial"/>
              <a:cs typeface="Arial"/>
            </a:endParaRPr>
          </a:p>
          <a:p>
            <a:pPr marL="32904">
              <a:spcBef>
                <a:spcPts val="10"/>
              </a:spcBef>
            </a:pP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Nelson</a:t>
            </a:r>
            <a:endParaRPr dirty="0">
              <a:latin typeface="Arial"/>
              <a:cs typeface="Arial"/>
            </a:endParaRPr>
          </a:p>
          <a:p>
            <a:pPr marL="30739">
              <a:spcBef>
                <a:spcPts val="764"/>
              </a:spcBef>
            </a:pPr>
            <a:r>
              <a:rPr spc="7" dirty="0">
                <a:solidFill>
                  <a:srgbClr val="8C8C8C"/>
                </a:solidFill>
                <a:latin typeface="Arial"/>
                <a:cs typeface="Arial"/>
              </a:rPr>
              <a:t>Department:</a:t>
            </a:r>
            <a:endParaRPr dirty="0">
              <a:latin typeface="Arial"/>
              <a:cs typeface="Arial"/>
            </a:endParaRPr>
          </a:p>
          <a:p>
            <a:pPr marL="29440">
              <a:spcBef>
                <a:spcPts val="10"/>
              </a:spcBef>
            </a:pP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CDCR</a:t>
            </a:r>
            <a:endParaRPr dirty="0">
              <a:latin typeface="Arial"/>
              <a:cs typeface="Arial"/>
            </a:endParaRPr>
          </a:p>
          <a:p>
            <a:pPr marL="29007">
              <a:lnSpc>
                <a:spcPts val="937"/>
              </a:lnSpc>
              <a:spcBef>
                <a:spcPts val="777"/>
              </a:spcBef>
            </a:pPr>
            <a:r>
              <a:rPr spc="10" dirty="0">
                <a:solidFill>
                  <a:srgbClr val="8C8C8C"/>
                </a:solidFill>
                <a:latin typeface="Arial"/>
                <a:cs typeface="Arial"/>
              </a:rPr>
              <a:t>Personal Cell Phone</a:t>
            </a:r>
            <a:r>
              <a:rPr spc="7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pc="3" dirty="0">
                <a:solidFill>
                  <a:srgbClr val="8C8C8C"/>
                </a:solidFill>
                <a:latin typeface="Arial"/>
                <a:cs typeface="Arial"/>
              </a:rPr>
              <a:t>Number</a:t>
            </a:r>
            <a:r>
              <a:rPr spc="3" dirty="0" smtClean="0">
                <a:solidFill>
                  <a:srgbClr val="8C8C8C"/>
                </a:solidFill>
                <a:latin typeface="Arial"/>
                <a:cs typeface="Arial"/>
              </a:rPr>
              <a:t>*:</a:t>
            </a:r>
            <a:endParaRPr lang="en-US" spc="3" dirty="0" smtClean="0">
              <a:solidFill>
                <a:srgbClr val="8C8C8C"/>
              </a:solidFill>
              <a:latin typeface="Arial"/>
              <a:cs typeface="Arial"/>
            </a:endParaRPr>
          </a:p>
          <a:p>
            <a:pPr marL="29007">
              <a:lnSpc>
                <a:spcPts val="937"/>
              </a:lnSpc>
              <a:spcBef>
                <a:spcPts val="777"/>
              </a:spcBef>
            </a:pPr>
            <a:endParaRPr dirty="0">
              <a:latin typeface="Arial"/>
              <a:cs typeface="Arial"/>
            </a:endParaRPr>
          </a:p>
          <a:p>
            <a:pPr marL="28141">
              <a:lnSpc>
                <a:spcPts val="937"/>
              </a:lnSpc>
            </a:pP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9162972857</a:t>
            </a:r>
            <a:endParaRPr dirty="0">
              <a:latin typeface="Arial"/>
              <a:cs typeface="Arial"/>
            </a:endParaRPr>
          </a:p>
          <a:p>
            <a:pPr marL="24678">
              <a:spcBef>
                <a:spcPts val="781"/>
              </a:spcBef>
            </a:pPr>
            <a:r>
              <a:rPr spc="10" dirty="0">
                <a:solidFill>
                  <a:srgbClr val="8C8C8C"/>
                </a:solidFill>
                <a:latin typeface="Arial"/>
                <a:cs typeface="Arial"/>
              </a:rPr>
              <a:t>Personal</a:t>
            </a:r>
            <a:r>
              <a:rPr spc="34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pc="7" dirty="0">
                <a:solidFill>
                  <a:srgbClr val="8C8C8C"/>
                </a:solidFill>
                <a:latin typeface="Arial"/>
                <a:cs typeface="Arial"/>
              </a:rPr>
              <a:t>e-mail</a:t>
            </a:r>
            <a:r>
              <a:rPr spc="7" dirty="0" smtClean="0">
                <a:solidFill>
                  <a:srgbClr val="8C8C8C"/>
                </a:solidFill>
                <a:latin typeface="Arial"/>
                <a:cs typeface="Arial"/>
              </a:rPr>
              <a:t>:</a:t>
            </a:r>
            <a:endParaRPr lang="en-US" spc="7" dirty="0" smtClean="0">
              <a:solidFill>
                <a:srgbClr val="8C8C8C"/>
              </a:solidFill>
              <a:latin typeface="Arial"/>
              <a:cs typeface="Arial"/>
            </a:endParaRPr>
          </a:p>
          <a:p>
            <a:pPr marL="24678">
              <a:spcBef>
                <a:spcPts val="781"/>
              </a:spcBef>
            </a:pPr>
            <a:endParaRPr dirty="0">
              <a:latin typeface="Arial"/>
              <a:cs typeface="Arial"/>
            </a:endParaRPr>
          </a:p>
          <a:p>
            <a:pPr marL="25111">
              <a:spcBef>
                <a:spcPts val="24"/>
              </a:spcBef>
            </a:pPr>
            <a:r>
              <a:rPr u="heavy" spc="7" dirty="0">
                <a:solidFill>
                  <a:srgbClr val="1F69A8"/>
                </a:solidFill>
                <a:uFill>
                  <a:solidFill>
                    <a:srgbClr val="1F69A8"/>
                  </a:solidFill>
                </a:uFill>
                <a:latin typeface="Arial"/>
                <a:cs typeface="Arial"/>
                <a:hlinkClick r:id="rId2"/>
              </a:rPr>
              <a:t>steff.nelson623@g</a:t>
            </a:r>
            <a:r>
              <a:rPr u="heavy" spc="-109" dirty="0">
                <a:solidFill>
                  <a:srgbClr val="1F69A8"/>
                </a:solidFill>
                <a:uFill>
                  <a:solidFill>
                    <a:srgbClr val="1F69A8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u="heavy" spc="7" dirty="0">
                <a:solidFill>
                  <a:srgbClr val="1F69A8"/>
                </a:solidFill>
                <a:uFill>
                  <a:solidFill>
                    <a:srgbClr val="1F69A8"/>
                  </a:solidFill>
                </a:uFill>
                <a:latin typeface="Arial"/>
                <a:cs typeface="Arial"/>
                <a:hlinkClick r:id="rId2"/>
              </a:rPr>
              <a:t>maiI.com</a:t>
            </a:r>
            <a:endParaRPr dirty="0">
              <a:latin typeface="Arial"/>
              <a:cs typeface="Arial"/>
            </a:endParaRPr>
          </a:p>
          <a:p>
            <a:pPr marL="20781">
              <a:lnSpc>
                <a:spcPts val="937"/>
              </a:lnSpc>
              <a:spcBef>
                <a:spcPts val="764"/>
              </a:spcBef>
            </a:pPr>
            <a:r>
              <a:rPr spc="17" dirty="0">
                <a:solidFill>
                  <a:srgbClr val="8C8C8C"/>
                </a:solidFill>
                <a:latin typeface="Arial"/>
                <a:cs typeface="Arial"/>
              </a:rPr>
              <a:t>Message:</a:t>
            </a:r>
            <a:endParaRPr dirty="0">
              <a:latin typeface="Arial"/>
              <a:cs typeface="Arial"/>
            </a:endParaRPr>
          </a:p>
          <a:p>
            <a:pPr marL="16452" marR="5195" indent="3464">
              <a:lnSpc>
                <a:spcPct val="99500"/>
              </a:lnSpc>
              <a:spcBef>
                <a:spcPts val="3"/>
              </a:spcBef>
            </a:pPr>
            <a:r>
              <a:rPr spc="27" dirty="0">
                <a:solidFill>
                  <a:srgbClr val="3B3B3B"/>
                </a:solidFill>
                <a:latin typeface="Arial"/>
                <a:cs typeface="Arial"/>
              </a:rPr>
              <a:t>Hi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there, </a:t>
            </a:r>
            <a:r>
              <a:rPr spc="7" dirty="0">
                <a:solidFill>
                  <a:srgbClr val="4F4F4F"/>
                </a:solidFill>
                <a:latin typeface="Arial"/>
                <a:cs typeface="Arial"/>
              </a:rPr>
              <a:t>I just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wanted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to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thank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you all for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doing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the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petition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for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us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to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get 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essential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worker pay,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0 hope we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get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it..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especially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considering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that the  State is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buying Tesla's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that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are </a:t>
            </a:r>
            <a:r>
              <a:rPr dirty="0">
                <a:solidFill>
                  <a:srgbClr val="3B3B3B"/>
                </a:solidFill>
                <a:latin typeface="Arial"/>
                <a:cs typeface="Arial"/>
              </a:rPr>
              <a:t>over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$40,000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each </a:t>
            </a:r>
            <a:r>
              <a:rPr dirty="0">
                <a:solidFill>
                  <a:srgbClr val="3B3B3B"/>
                </a:solidFill>
                <a:latin typeface="Arial"/>
                <a:cs typeface="Arial"/>
              </a:rPr>
              <a:t>for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(at </a:t>
            </a:r>
            <a:r>
              <a:rPr dirty="0">
                <a:solidFill>
                  <a:srgbClr val="3B3B3B"/>
                </a:solidFill>
                <a:latin typeface="Arial"/>
                <a:cs typeface="Arial"/>
              </a:rPr>
              <a:t>least) </a:t>
            </a:r>
            <a:r>
              <a:rPr spc="34" dirty="0">
                <a:solidFill>
                  <a:srgbClr val="3B3B3B"/>
                </a:solidFill>
                <a:latin typeface="Arial"/>
                <a:cs typeface="Arial"/>
              </a:rPr>
              <a:t>6 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prisons, just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so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the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Warden's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who make </a:t>
            </a:r>
            <a:r>
              <a:rPr dirty="0">
                <a:solidFill>
                  <a:srgbClr val="3B3B3B"/>
                </a:solidFill>
                <a:latin typeface="Arial"/>
                <a:cs typeface="Arial"/>
              </a:rPr>
              <a:t>over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$10,000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a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month can 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drive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them.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I've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heard that other State departments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are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also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getting</a:t>
            </a:r>
            <a:endParaRPr dirty="0">
              <a:latin typeface="Arial"/>
              <a:cs typeface="Arial"/>
            </a:endParaRPr>
          </a:p>
          <a:p>
            <a:pPr marL="12122" marR="3464" indent="1732">
              <a:lnSpc>
                <a:spcPct val="100099"/>
              </a:lnSpc>
              <a:spcBef>
                <a:spcPts val="7"/>
              </a:spcBef>
            </a:pPr>
            <a:r>
              <a:rPr spc="20" dirty="0">
                <a:solidFill>
                  <a:srgbClr val="3B3B3B"/>
                </a:solidFill>
                <a:latin typeface="Arial"/>
                <a:cs typeface="Arial"/>
              </a:rPr>
              <a:t>these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Tesla's. This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sort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of thing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is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frustrating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as a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State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worker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who </a:t>
            </a:r>
            <a:r>
              <a:rPr spc="17" dirty="0">
                <a:solidFill>
                  <a:srgbClr val="3B3B3B"/>
                </a:solidFill>
                <a:latin typeface="Arial"/>
                <a:cs typeface="Arial"/>
              </a:rPr>
              <a:t>has 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served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CDCR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Folsom State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Prison correctional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officers,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executive, 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medical and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free staff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throughout the entire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pandemic,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making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sure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that 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their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salaries,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overtime,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benefits </a:t>
            </a: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and </a:t>
            </a:r>
            <a:r>
              <a:rPr spc="7" dirty="0">
                <a:solidFill>
                  <a:srgbClr val="4F4F4F"/>
                </a:solidFill>
                <a:latin typeface="Arial"/>
                <a:cs typeface="Arial"/>
              </a:rPr>
              <a:t>retirements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were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just </a:t>
            </a:r>
            <a:r>
              <a:rPr spc="3" dirty="0">
                <a:solidFill>
                  <a:srgbClr val="3B3B3B"/>
                </a:solidFill>
                <a:latin typeface="Arial"/>
                <a:cs typeface="Arial"/>
              </a:rPr>
              <a:t>right.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Thank  </a:t>
            </a:r>
            <a:r>
              <a:rPr spc="20" dirty="0">
                <a:solidFill>
                  <a:srgbClr val="3B3B3B"/>
                </a:solidFill>
                <a:latin typeface="Arial"/>
                <a:cs typeface="Arial"/>
              </a:rPr>
              <a:t>you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for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fighting for</a:t>
            </a:r>
            <a:r>
              <a:rPr spc="31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3B3B3B"/>
                </a:solidFill>
                <a:latin typeface="Arial"/>
                <a:cs typeface="Arial"/>
              </a:rPr>
              <a:t>us.</a:t>
            </a:r>
            <a:endParaRPr dirty="0">
              <a:latin typeface="Arial"/>
              <a:cs typeface="Arial"/>
            </a:endParaRPr>
          </a:p>
          <a:p>
            <a:pPr marL="9092">
              <a:spcBef>
                <a:spcPts val="764"/>
              </a:spcBef>
            </a:pPr>
            <a:r>
              <a:rPr spc="14" dirty="0">
                <a:solidFill>
                  <a:srgbClr val="8C8C8C"/>
                </a:solidFill>
                <a:latin typeface="Arial"/>
                <a:cs typeface="Arial"/>
              </a:rPr>
              <a:t>Stay</a:t>
            </a:r>
            <a:r>
              <a:rPr spc="27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pc="7" dirty="0">
                <a:solidFill>
                  <a:srgbClr val="8C8C8C"/>
                </a:solidFill>
                <a:latin typeface="Arial"/>
                <a:cs typeface="Arial"/>
              </a:rPr>
              <a:t>Connected</a:t>
            </a:r>
            <a:r>
              <a:rPr spc="7" dirty="0" smtClean="0">
                <a:solidFill>
                  <a:srgbClr val="8C8C8C"/>
                </a:solidFill>
                <a:latin typeface="Arial"/>
                <a:cs typeface="Arial"/>
              </a:rPr>
              <a:t>*:</a:t>
            </a:r>
            <a:endParaRPr lang="en-US" spc="7" dirty="0" smtClean="0">
              <a:solidFill>
                <a:srgbClr val="8C8C8C"/>
              </a:solidFill>
              <a:latin typeface="Arial"/>
              <a:cs typeface="Arial"/>
            </a:endParaRPr>
          </a:p>
          <a:p>
            <a:pPr marL="9092">
              <a:spcBef>
                <a:spcPts val="764"/>
              </a:spcBef>
            </a:pPr>
            <a:endParaRPr dirty="0">
              <a:latin typeface="Arial"/>
              <a:cs typeface="Arial"/>
            </a:endParaRPr>
          </a:p>
          <a:p>
            <a:pPr marL="8659">
              <a:spcBef>
                <a:spcPts val="24"/>
              </a:spcBef>
            </a:pPr>
            <a:r>
              <a:rPr spc="14" dirty="0">
                <a:solidFill>
                  <a:srgbClr val="3B3B3B"/>
                </a:solidFill>
                <a:latin typeface="Arial"/>
                <a:cs typeface="Arial"/>
              </a:rPr>
              <a:t>Keep </a:t>
            </a:r>
            <a:r>
              <a:rPr spc="31" dirty="0">
                <a:solidFill>
                  <a:srgbClr val="3B3B3B"/>
                </a:solidFill>
                <a:latin typeface="Arial"/>
                <a:cs typeface="Arial"/>
              </a:rPr>
              <a:t>me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updated with periodic text</a:t>
            </a:r>
            <a:r>
              <a:rPr spc="1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pc="7" dirty="0">
                <a:solidFill>
                  <a:srgbClr val="3B3B3B"/>
                </a:solidFill>
                <a:latin typeface="Arial"/>
                <a:cs typeface="Arial"/>
              </a:rPr>
              <a:t>updates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4610" y="6579764"/>
            <a:ext cx="54552" cy="89692"/>
          </a:xfrm>
          <a:prstGeom prst="rect">
            <a:avLst/>
          </a:prstGeom>
        </p:spPr>
        <p:txBody>
          <a:bodyPr vert="horz" wrap="square" lIns="0" tIns="433" rIns="0" bIns="0" rtlCol="0">
            <a:spAutoFit/>
          </a:bodyPr>
          <a:lstStyle/>
          <a:p>
            <a:pPr marL="8659">
              <a:spcBef>
                <a:spcPts val="3"/>
              </a:spcBef>
            </a:pPr>
            <a:r>
              <a:rPr sz="580" dirty="0">
                <a:solidFill>
                  <a:srgbClr val="3B3B3B"/>
                </a:solidFill>
                <a:latin typeface="Times New Roman"/>
                <a:cs typeface="Times New Roman"/>
              </a:rPr>
              <a:t>2</a:t>
            </a:r>
            <a:endParaRPr sz="58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020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0985" y="145281"/>
            <a:ext cx="2919046" cy="624297"/>
          </a:xfrm>
          <a:prstGeom prst="rect">
            <a:avLst/>
          </a:prstGeom>
        </p:spPr>
        <p:txBody>
          <a:bodyPr vert="horz" wrap="square" lIns="0" tIns="8659" rIns="0" bIns="0" rtlCol="0" anchor="ctr">
            <a:spAutoFit/>
          </a:bodyPr>
          <a:lstStyle/>
          <a:p>
            <a:pPr marL="8659">
              <a:lnSpc>
                <a:spcPct val="100000"/>
              </a:lnSpc>
              <a:spcBef>
                <a:spcPts val="68"/>
              </a:spcBef>
            </a:pPr>
            <a:r>
              <a:rPr lang="en-US" sz="4000" b="1" dirty="0" smtClean="0"/>
              <a:t>THE HATERS</a:t>
            </a:r>
            <a:endParaRPr sz="40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3699734" y="873221"/>
            <a:ext cx="4523509" cy="524056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>
              <a:spcBef>
                <a:spcPts val="31"/>
              </a:spcBef>
            </a:pPr>
            <a:endParaRPr sz="1909" dirty="0">
              <a:latin typeface="Times New Roman"/>
              <a:cs typeface="Times New Roman"/>
            </a:endParaRPr>
          </a:p>
          <a:p>
            <a:pPr marL="707429"/>
            <a:r>
              <a:rPr sz="1159" b="1" spc="24" dirty="0">
                <a:solidFill>
                  <a:srgbClr val="1F2121"/>
                </a:solidFill>
                <a:latin typeface="Arial"/>
                <a:cs typeface="Arial"/>
              </a:rPr>
              <a:t>Jonah</a:t>
            </a:r>
            <a:r>
              <a:rPr sz="1159" b="1" spc="51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159" b="1" spc="14" dirty="0" smtClean="0">
                <a:solidFill>
                  <a:srgbClr val="1F2121"/>
                </a:solidFill>
                <a:latin typeface="Arial"/>
                <a:cs typeface="Arial"/>
              </a:rPr>
              <a:t>Paul</a:t>
            </a:r>
            <a:r>
              <a:rPr lang="en-US" sz="1159" b="1" spc="14" dirty="0" smtClean="0">
                <a:solidFill>
                  <a:srgbClr val="1F2121"/>
                </a:solidFill>
                <a:latin typeface="Arial"/>
                <a:cs typeface="Arial"/>
              </a:rPr>
              <a:t> </a:t>
            </a:r>
          </a:p>
          <a:p>
            <a:pPr marL="707429"/>
            <a:r>
              <a:rPr lang="en-US" sz="1159" b="1" spc="14" dirty="0" smtClean="0">
                <a:solidFill>
                  <a:srgbClr val="1F2121"/>
                </a:solidFill>
                <a:latin typeface="Arial"/>
                <a:cs typeface="Arial"/>
              </a:rPr>
              <a:t>November 2, 2021 at 1:31pm</a:t>
            </a:r>
          </a:p>
          <a:p>
            <a:pPr marL="707429"/>
            <a:r>
              <a:rPr lang="en-US" sz="1159" b="1" spc="14" dirty="0" smtClean="0">
                <a:solidFill>
                  <a:srgbClr val="1F2121"/>
                </a:solidFill>
                <a:latin typeface="Arial"/>
                <a:cs typeface="Arial"/>
              </a:rPr>
              <a:t>527 Views as of 6:47am on November 3, 2021</a:t>
            </a:r>
          </a:p>
          <a:p>
            <a:pPr marL="707429"/>
            <a:endParaRPr sz="1159" dirty="0">
              <a:latin typeface="Arial"/>
              <a:cs typeface="Arial"/>
            </a:endParaRPr>
          </a:p>
          <a:p>
            <a:pPr marL="680153" marR="3464" indent="20781">
              <a:lnSpc>
                <a:spcPct val="107500"/>
              </a:lnSpc>
              <a:spcBef>
                <a:spcPts val="72"/>
              </a:spcBef>
            </a:pPr>
            <a:r>
              <a:rPr sz="1466" spc="10" dirty="0">
                <a:solidFill>
                  <a:srgbClr val="1F2121"/>
                </a:solidFill>
                <a:latin typeface="Arial"/>
                <a:cs typeface="Arial"/>
              </a:rPr>
              <a:t>I </a:t>
            </a:r>
            <a:r>
              <a:rPr sz="1466" spc="17" dirty="0">
                <a:solidFill>
                  <a:srgbClr val="1F2121"/>
                </a:solidFill>
                <a:latin typeface="Arial"/>
                <a:cs typeface="Arial"/>
              </a:rPr>
              <a:t>love </a:t>
            </a:r>
            <a:r>
              <a:rPr sz="1466" spc="-24" dirty="0">
                <a:solidFill>
                  <a:srgbClr val="1F2121"/>
                </a:solidFill>
                <a:latin typeface="Arial"/>
                <a:cs typeface="Arial"/>
              </a:rPr>
              <a:t>97.5. </a:t>
            </a:r>
            <a:r>
              <a:rPr sz="1466" spc="61" dirty="0">
                <a:solidFill>
                  <a:srgbClr val="1F2121"/>
                </a:solidFill>
                <a:latin typeface="Arial"/>
                <a:cs typeface="Arial"/>
              </a:rPr>
              <a:t>It's </a:t>
            </a:r>
            <a:r>
              <a:rPr sz="1466" spc="58" dirty="0">
                <a:solidFill>
                  <a:srgbClr val="1F2121"/>
                </a:solidFill>
                <a:latin typeface="Arial"/>
                <a:cs typeface="Arial"/>
              </a:rPr>
              <a:t>the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best station for </a:t>
            </a:r>
            <a:r>
              <a:rPr sz="1466" spc="7" dirty="0">
                <a:solidFill>
                  <a:srgbClr val="1F2121"/>
                </a:solidFill>
                <a:latin typeface="Arial"/>
                <a:cs typeface="Arial"/>
              </a:rPr>
              <a:t>music </a:t>
            </a:r>
            <a:r>
              <a:rPr sz="1466" spc="17" dirty="0">
                <a:solidFill>
                  <a:srgbClr val="1F2121"/>
                </a:solidFill>
                <a:latin typeface="Arial"/>
                <a:cs typeface="Arial"/>
              </a:rPr>
              <a:t>in  </a:t>
            </a:r>
            <a:r>
              <a:rPr sz="1466" spc="10" dirty="0">
                <a:solidFill>
                  <a:srgbClr val="1F2121"/>
                </a:solidFill>
                <a:latin typeface="Arial"/>
                <a:cs typeface="Arial"/>
              </a:rPr>
              <a:t>Sacramento, </a:t>
            </a:r>
            <a:r>
              <a:rPr sz="1466" spc="44" dirty="0">
                <a:solidFill>
                  <a:srgbClr val="1F2121"/>
                </a:solidFill>
                <a:latin typeface="Arial"/>
                <a:cs typeface="Arial"/>
              </a:rPr>
              <a:t>but </a:t>
            </a:r>
            <a:r>
              <a:rPr sz="1466" spc="65" dirty="0">
                <a:solidFill>
                  <a:srgbClr val="1F2121"/>
                </a:solidFill>
                <a:latin typeface="Arial"/>
                <a:cs typeface="Arial"/>
              </a:rPr>
              <a:t>it's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not </a:t>
            </a:r>
            <a:r>
              <a:rPr sz="1466" spc="-75" dirty="0">
                <a:solidFill>
                  <a:srgbClr val="1F2121"/>
                </a:solidFill>
                <a:latin typeface="Arial"/>
                <a:cs typeface="Arial"/>
              </a:rPr>
              <a:t>a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politically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neutral 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station. It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is </a:t>
            </a:r>
            <a:r>
              <a:rPr sz="1466" spc="31" dirty="0">
                <a:solidFill>
                  <a:srgbClr val="1F2121"/>
                </a:solidFill>
                <a:latin typeface="Arial"/>
                <a:cs typeface="Arial"/>
              </a:rPr>
              <a:t>owned </a:t>
            </a:r>
            <a:r>
              <a:rPr sz="1466" spc="44" dirty="0">
                <a:solidFill>
                  <a:srgbClr val="1F2121"/>
                </a:solidFill>
                <a:latin typeface="Arial"/>
                <a:cs typeface="Arial"/>
              </a:rPr>
              <a:t>by the </a:t>
            </a:r>
            <a:r>
              <a:rPr sz="1466" spc="10" dirty="0">
                <a:solidFill>
                  <a:srgbClr val="1F2121"/>
                </a:solidFill>
                <a:latin typeface="Arial"/>
                <a:cs typeface="Arial"/>
              </a:rPr>
              <a:t>Black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Chamber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of 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Commerce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who </a:t>
            </a:r>
            <a:r>
              <a:rPr sz="1466" spc="48" dirty="0">
                <a:solidFill>
                  <a:srgbClr val="1F2121"/>
                </a:solidFill>
                <a:latin typeface="Arial"/>
                <a:cs typeface="Arial"/>
              </a:rPr>
              <a:t>tend </a:t>
            </a:r>
            <a:r>
              <a:rPr sz="1466" spc="41" dirty="0">
                <a:solidFill>
                  <a:srgbClr val="1F2121"/>
                </a:solidFill>
                <a:latin typeface="Arial"/>
                <a:cs typeface="Arial"/>
              </a:rPr>
              <a:t>to </a:t>
            </a:r>
            <a:r>
              <a:rPr sz="1466" spc="31" dirty="0">
                <a:solidFill>
                  <a:srgbClr val="1F2121"/>
                </a:solidFill>
                <a:latin typeface="Arial"/>
                <a:cs typeface="Arial"/>
              </a:rPr>
              <a:t>(but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not </a:t>
            </a:r>
            <a:r>
              <a:rPr sz="1466" spc="-17" dirty="0">
                <a:solidFill>
                  <a:srgbClr val="1F2121"/>
                </a:solidFill>
                <a:latin typeface="Arial"/>
                <a:cs typeface="Arial"/>
              </a:rPr>
              <a:t>always)  </a:t>
            </a:r>
            <a:r>
              <a:rPr sz="1466" spc="17" dirty="0">
                <a:solidFill>
                  <a:srgbClr val="1F2121"/>
                </a:solidFill>
                <a:latin typeface="Arial"/>
                <a:cs typeface="Arial"/>
              </a:rPr>
              <a:t>take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political </a:t>
            </a:r>
            <a:r>
              <a:rPr sz="1466" spc="27" dirty="0">
                <a:solidFill>
                  <a:srgbClr val="1F2121"/>
                </a:solidFill>
                <a:latin typeface="Arial"/>
                <a:cs typeface="Arial"/>
              </a:rPr>
              <a:t>stances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that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I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strongly  </a:t>
            </a:r>
            <a:r>
              <a:rPr sz="1466" spc="17" dirty="0">
                <a:solidFill>
                  <a:srgbClr val="1F2121"/>
                </a:solidFill>
                <a:latin typeface="Arial"/>
                <a:cs typeface="Arial"/>
              </a:rPr>
              <a:t>disagree </a:t>
            </a:r>
            <a:r>
              <a:rPr sz="1466" spc="55" dirty="0">
                <a:solidFill>
                  <a:srgbClr val="1F2121"/>
                </a:solidFill>
                <a:latin typeface="Arial"/>
                <a:cs typeface="Arial"/>
              </a:rPr>
              <a:t>with </a:t>
            </a:r>
            <a:r>
              <a:rPr sz="1466" spc="-17" dirty="0">
                <a:solidFill>
                  <a:srgbClr val="1F2121"/>
                </a:solidFill>
                <a:latin typeface="Arial"/>
                <a:cs typeface="Arial"/>
              </a:rPr>
              <a:t>as </a:t>
            </a:r>
            <a:r>
              <a:rPr sz="1466" spc="-48" dirty="0">
                <a:solidFill>
                  <a:srgbClr val="1F2121"/>
                </a:solidFill>
                <a:latin typeface="Arial"/>
                <a:cs typeface="Arial"/>
              </a:rPr>
              <a:t>a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union </a:t>
            </a:r>
            <a:r>
              <a:rPr sz="1466" spc="41" dirty="0">
                <a:solidFill>
                  <a:srgbClr val="1F2121"/>
                </a:solidFill>
                <a:latin typeface="Arial"/>
                <a:cs typeface="Arial"/>
              </a:rPr>
              <a:t>activist. </a:t>
            </a:r>
            <a:r>
              <a:rPr sz="1466" spc="17" dirty="0">
                <a:solidFill>
                  <a:srgbClr val="1F2121"/>
                </a:solidFill>
                <a:latin typeface="Arial"/>
                <a:cs typeface="Arial"/>
              </a:rPr>
              <a:t>When </a:t>
            </a:r>
            <a:r>
              <a:rPr sz="1466" spc="-3" dirty="0">
                <a:solidFill>
                  <a:srgbClr val="1F2121"/>
                </a:solidFill>
                <a:latin typeface="Arial"/>
                <a:cs typeface="Arial"/>
              </a:rPr>
              <a:t>one 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scholar </a:t>
            </a:r>
            <a:r>
              <a:rPr sz="1466" spc="-3" dirty="0">
                <a:solidFill>
                  <a:srgbClr val="1F2121"/>
                </a:solidFill>
                <a:latin typeface="Arial"/>
                <a:cs typeface="Arial"/>
              </a:rPr>
              <a:t>was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invited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on </a:t>
            </a:r>
            <a:r>
              <a:rPr sz="1466" spc="44" dirty="0">
                <a:solidFill>
                  <a:srgbClr val="1F2121"/>
                </a:solidFill>
                <a:latin typeface="Arial"/>
                <a:cs typeface="Arial"/>
              </a:rPr>
              <a:t>the </a:t>
            </a:r>
            <a:r>
              <a:rPr sz="1466" spc="-10" dirty="0">
                <a:solidFill>
                  <a:srgbClr val="1F2121"/>
                </a:solidFill>
                <a:latin typeface="Arial"/>
                <a:cs typeface="Arial"/>
              </a:rPr>
              <a:t>air </a:t>
            </a:r>
            <a:r>
              <a:rPr sz="1466" spc="58" dirty="0">
                <a:solidFill>
                  <a:srgbClr val="1F2121"/>
                </a:solidFill>
                <a:latin typeface="Arial"/>
                <a:cs typeface="Arial"/>
              </a:rPr>
              <a:t>to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speak 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about about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one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America's greatest </a:t>
            </a:r>
            <a:r>
              <a:rPr sz="1466" spc="10" dirty="0">
                <a:solidFill>
                  <a:srgbClr val="1F2121"/>
                </a:solidFill>
                <a:latin typeface="Arial"/>
                <a:cs typeface="Arial"/>
              </a:rPr>
              <a:t>labor  leaders, </a:t>
            </a:r>
            <a:r>
              <a:rPr sz="1466" spc="-68" dirty="0">
                <a:solidFill>
                  <a:srgbClr val="1F2121"/>
                </a:solidFill>
                <a:latin typeface="Arial"/>
                <a:cs typeface="Arial"/>
              </a:rPr>
              <a:t>A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Philip </a:t>
            </a:r>
            <a:r>
              <a:rPr sz="1466" spc="3" dirty="0">
                <a:solidFill>
                  <a:srgbClr val="1F2121"/>
                </a:solidFill>
                <a:latin typeface="Arial"/>
                <a:cs typeface="Arial"/>
              </a:rPr>
              <a:t>Randolph,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he </a:t>
            </a:r>
            <a:r>
              <a:rPr sz="1466" spc="-14" dirty="0">
                <a:solidFill>
                  <a:srgbClr val="1F2121"/>
                </a:solidFill>
                <a:latin typeface="Arial"/>
                <a:cs typeface="Arial"/>
              </a:rPr>
              <a:t>was 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constantly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talked </a:t>
            </a:r>
            <a:r>
              <a:rPr sz="1466" spc="3" dirty="0">
                <a:solidFill>
                  <a:srgbClr val="1F2121"/>
                </a:solidFill>
                <a:latin typeface="Arial"/>
                <a:cs typeface="Arial"/>
              </a:rPr>
              <a:t>over </a:t>
            </a:r>
            <a:r>
              <a:rPr sz="1466" spc="31" dirty="0">
                <a:solidFill>
                  <a:srgbClr val="1F2121"/>
                </a:solidFill>
                <a:latin typeface="Arial"/>
                <a:cs typeface="Arial"/>
              </a:rPr>
              <a:t>and </a:t>
            </a:r>
            <a:r>
              <a:rPr sz="1466" spc="48" dirty="0">
                <a:solidFill>
                  <a:srgbClr val="1F2121"/>
                </a:solidFill>
                <a:latin typeface="Arial"/>
                <a:cs typeface="Arial"/>
              </a:rPr>
              <a:t>interrupted </a:t>
            </a:r>
            <a:r>
              <a:rPr sz="1466" spc="-20" dirty="0">
                <a:solidFill>
                  <a:srgbClr val="1F2121"/>
                </a:solidFill>
                <a:latin typeface="Arial"/>
                <a:cs typeface="Arial"/>
              </a:rPr>
              <a:t>by  </a:t>
            </a:r>
            <a:r>
              <a:rPr sz="1466" spc="44" dirty="0">
                <a:solidFill>
                  <a:srgbClr val="1F2121"/>
                </a:solidFill>
                <a:latin typeface="Arial"/>
                <a:cs typeface="Arial"/>
              </a:rPr>
              <a:t>the </a:t>
            </a:r>
            <a:r>
              <a:rPr sz="1466" spc="48" dirty="0">
                <a:solidFill>
                  <a:srgbClr val="1F2121"/>
                </a:solidFill>
                <a:latin typeface="Arial"/>
                <a:cs typeface="Arial"/>
              </a:rPr>
              <a:t>host.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I </a:t>
            </a:r>
            <a:r>
              <a:rPr sz="1466" spc="-3" dirty="0">
                <a:solidFill>
                  <a:srgbClr val="1F2121"/>
                </a:solidFill>
                <a:latin typeface="Arial"/>
                <a:cs typeface="Arial"/>
              </a:rPr>
              <a:t>was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so </a:t>
            </a:r>
            <a:r>
              <a:rPr sz="1466" spc="44" dirty="0">
                <a:solidFill>
                  <a:srgbClr val="1F2121"/>
                </a:solidFill>
                <a:latin typeface="Arial"/>
                <a:cs typeface="Arial"/>
              </a:rPr>
              <a:t>frustrated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I </a:t>
            </a:r>
            <a:r>
              <a:rPr sz="1466" spc="31" dirty="0">
                <a:solidFill>
                  <a:srgbClr val="1F2121"/>
                </a:solidFill>
                <a:latin typeface="Arial"/>
                <a:cs typeface="Arial"/>
              </a:rPr>
              <a:t>had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to </a:t>
            </a:r>
            <a:r>
              <a:rPr sz="1466" spc="10" dirty="0">
                <a:solidFill>
                  <a:srgbClr val="1F2121"/>
                </a:solidFill>
                <a:latin typeface="Arial"/>
                <a:cs typeface="Arial"/>
              </a:rPr>
              <a:t>call </a:t>
            </a:r>
            <a:r>
              <a:rPr sz="1466" spc="48" dirty="0">
                <a:solidFill>
                  <a:srgbClr val="1F2121"/>
                </a:solidFill>
                <a:latin typeface="Arial"/>
                <a:cs typeface="Arial"/>
              </a:rPr>
              <a:t>in 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to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politely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ask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the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host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to let </a:t>
            </a:r>
            <a:r>
              <a:rPr sz="1466" spc="58" dirty="0">
                <a:solidFill>
                  <a:srgbClr val="1F2121"/>
                </a:solidFill>
                <a:latin typeface="Arial"/>
                <a:cs typeface="Arial"/>
              </a:rPr>
              <a:t>the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man </a:t>
            </a:r>
            <a:r>
              <a:rPr sz="1466" spc="-20" dirty="0">
                <a:solidFill>
                  <a:srgbClr val="1F2121"/>
                </a:solidFill>
                <a:latin typeface="Arial"/>
                <a:cs typeface="Arial"/>
              </a:rPr>
              <a:t>have </a:t>
            </a:r>
            <a:r>
              <a:rPr sz="1466" spc="-75" dirty="0">
                <a:solidFill>
                  <a:srgbClr val="1F2121"/>
                </a:solidFill>
                <a:latin typeface="Arial"/>
                <a:cs typeface="Arial"/>
              </a:rPr>
              <a:t>a  </a:t>
            </a:r>
            <a:r>
              <a:rPr sz="1466" spc="31" dirty="0">
                <a:solidFill>
                  <a:srgbClr val="1F2121"/>
                </a:solidFill>
                <a:latin typeface="Arial"/>
                <a:cs typeface="Arial"/>
              </a:rPr>
              <a:t>chance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to </a:t>
            </a:r>
            <a:r>
              <a:rPr sz="1466" spc="44" dirty="0">
                <a:solidFill>
                  <a:srgbClr val="1F2121"/>
                </a:solidFill>
                <a:latin typeface="Arial"/>
                <a:cs typeface="Arial"/>
              </a:rPr>
              <a:t>get </a:t>
            </a:r>
            <a:r>
              <a:rPr sz="1466" spc="20" dirty="0">
                <a:solidFill>
                  <a:srgbClr val="1F2121"/>
                </a:solidFill>
                <a:latin typeface="Arial"/>
                <a:cs typeface="Arial"/>
              </a:rPr>
              <a:t>his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opinion </a:t>
            </a:r>
            <a:r>
              <a:rPr sz="1466" spc="17" dirty="0">
                <a:solidFill>
                  <a:srgbClr val="1F2121"/>
                </a:solidFill>
                <a:latin typeface="Arial"/>
                <a:cs typeface="Arial"/>
              </a:rPr>
              <a:t>across. </a:t>
            </a:r>
            <a:r>
              <a:rPr sz="1466" spc="-37" dirty="0">
                <a:solidFill>
                  <a:srgbClr val="1F2121"/>
                </a:solidFill>
                <a:latin typeface="Arial"/>
                <a:cs typeface="Arial"/>
              </a:rPr>
              <a:t>You </a:t>
            </a:r>
            <a:r>
              <a:rPr sz="1466" spc="-20" dirty="0">
                <a:solidFill>
                  <a:srgbClr val="1F2121"/>
                </a:solidFill>
                <a:latin typeface="Arial"/>
                <a:cs typeface="Arial"/>
              </a:rPr>
              <a:t>have  </a:t>
            </a:r>
            <a:r>
              <a:rPr sz="1466" spc="-14" dirty="0">
                <a:solidFill>
                  <a:srgbClr val="1F2121"/>
                </a:solidFill>
                <a:latin typeface="Arial"/>
                <a:cs typeface="Arial"/>
              </a:rPr>
              <a:t>to </a:t>
            </a:r>
            <a:r>
              <a:rPr sz="1466" spc="24" dirty="0">
                <a:solidFill>
                  <a:srgbClr val="1F2121"/>
                </a:solidFill>
                <a:latin typeface="Arial"/>
                <a:cs typeface="Arial"/>
              </a:rPr>
              <a:t>look </a:t>
            </a:r>
            <a:r>
              <a:rPr sz="1466" spc="55" dirty="0">
                <a:solidFill>
                  <a:srgbClr val="1F2121"/>
                </a:solidFill>
                <a:latin typeface="Arial"/>
                <a:cs typeface="Arial"/>
              </a:rPr>
              <a:t>through </a:t>
            </a:r>
            <a:r>
              <a:rPr sz="1466" spc="58" dirty="0">
                <a:solidFill>
                  <a:srgbClr val="1F2121"/>
                </a:solidFill>
                <a:latin typeface="Arial"/>
                <a:cs typeface="Arial"/>
              </a:rPr>
              <a:t>the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hype. </a:t>
            </a:r>
            <a:r>
              <a:rPr sz="1466" spc="-3" dirty="0">
                <a:solidFill>
                  <a:srgbClr val="1F2121"/>
                </a:solidFill>
                <a:latin typeface="Arial"/>
                <a:cs typeface="Arial"/>
              </a:rPr>
              <a:t>He </a:t>
            </a:r>
            <a:r>
              <a:rPr sz="1466" spc="10" dirty="0">
                <a:solidFill>
                  <a:srgbClr val="1F2121"/>
                </a:solidFill>
                <a:latin typeface="Arial"/>
                <a:cs typeface="Arial"/>
              </a:rPr>
              <a:t>may </a:t>
            </a:r>
            <a:r>
              <a:rPr sz="1466" spc="3" dirty="0">
                <a:solidFill>
                  <a:srgbClr val="1F2121"/>
                </a:solidFill>
                <a:latin typeface="Arial"/>
                <a:cs typeface="Arial"/>
              </a:rPr>
              <a:t>have  </a:t>
            </a:r>
            <a:r>
              <a:rPr sz="1466" spc="55" dirty="0">
                <a:solidFill>
                  <a:srgbClr val="1F2121"/>
                </a:solidFill>
                <a:latin typeface="Arial"/>
                <a:cs typeface="Arial"/>
              </a:rPr>
              <a:t>good </a:t>
            </a:r>
            <a:r>
              <a:rPr sz="1466" spc="34" dirty="0">
                <a:solidFill>
                  <a:srgbClr val="1F2121"/>
                </a:solidFill>
                <a:latin typeface="Arial"/>
                <a:cs typeface="Arial"/>
              </a:rPr>
              <a:t>intentions, </a:t>
            </a:r>
            <a:r>
              <a:rPr sz="1466" spc="65" dirty="0">
                <a:solidFill>
                  <a:srgbClr val="1F2121"/>
                </a:solidFill>
                <a:latin typeface="Arial"/>
                <a:cs typeface="Arial"/>
              </a:rPr>
              <a:t>but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this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is </a:t>
            </a:r>
            <a:r>
              <a:rPr sz="1466" spc="-48" dirty="0">
                <a:solidFill>
                  <a:srgbClr val="1F2121"/>
                </a:solidFill>
                <a:latin typeface="Arial"/>
                <a:cs typeface="Arial"/>
              </a:rPr>
              <a:t>a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stunt </a:t>
            </a:r>
            <a:r>
              <a:rPr sz="1466" spc="14" dirty="0">
                <a:solidFill>
                  <a:srgbClr val="1F2121"/>
                </a:solidFill>
                <a:latin typeface="Arial"/>
                <a:cs typeface="Arial"/>
              </a:rPr>
              <a:t>like </a:t>
            </a:r>
            <a:r>
              <a:rPr sz="1466" spc="-27" dirty="0">
                <a:solidFill>
                  <a:srgbClr val="1F2121"/>
                </a:solidFill>
                <a:latin typeface="Arial"/>
                <a:cs typeface="Arial"/>
              </a:rPr>
              <a:t>all  </a:t>
            </a:r>
            <a:r>
              <a:rPr sz="1466" spc="51" dirty="0">
                <a:solidFill>
                  <a:srgbClr val="1F2121"/>
                </a:solidFill>
                <a:latin typeface="Arial"/>
                <a:cs typeface="Arial"/>
              </a:rPr>
              <a:t>the</a:t>
            </a:r>
            <a:r>
              <a:rPr sz="1466" spc="3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466" spc="37" dirty="0">
                <a:solidFill>
                  <a:srgbClr val="1F2121"/>
                </a:solidFill>
                <a:latin typeface="Arial"/>
                <a:cs typeface="Arial"/>
              </a:rPr>
              <a:t>rest.</a:t>
            </a:r>
            <a:endParaRPr sz="1466" dirty="0">
              <a:latin typeface="Arial"/>
              <a:cs typeface="Arial"/>
            </a:endParaRPr>
          </a:p>
          <a:p>
            <a:pPr marL="683184">
              <a:spcBef>
                <a:spcPts val="1087"/>
              </a:spcBef>
              <a:tabLst>
                <a:tab pos="1065906" algn="l"/>
                <a:tab pos="1574181" algn="l"/>
              </a:tabLst>
            </a:pPr>
            <a:r>
              <a:rPr sz="1125" spc="41" dirty="0">
                <a:solidFill>
                  <a:srgbClr val="7E7E7E"/>
                </a:solidFill>
                <a:latin typeface="Arial"/>
                <a:cs typeface="Arial"/>
              </a:rPr>
              <a:t>2h	</a:t>
            </a:r>
            <a:r>
              <a:rPr sz="1057" b="1" spc="65" dirty="0">
                <a:solidFill>
                  <a:srgbClr val="7E7E7E"/>
                </a:solidFill>
                <a:latin typeface="Arial"/>
                <a:cs typeface="Arial"/>
              </a:rPr>
              <a:t>Like	</a:t>
            </a:r>
            <a:r>
              <a:rPr sz="1057" b="1" spc="72" dirty="0">
                <a:solidFill>
                  <a:srgbClr val="7E7E7E"/>
                </a:solidFill>
                <a:latin typeface="Arial"/>
                <a:cs typeface="Arial"/>
              </a:rPr>
              <a:t>Reolv</a:t>
            </a:r>
            <a:endParaRPr sz="105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43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www.calcsea.org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alifornia State Employees Associ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323023"/>
            <a:ext cx="6153150" cy="19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727" y="1045585"/>
            <a:ext cx="3961534" cy="0"/>
          </a:xfrm>
          <a:custGeom>
            <a:avLst/>
            <a:gdLst/>
            <a:ahLst/>
            <a:cxnLst/>
            <a:rect l="l" t="t" r="r" b="b"/>
            <a:pathLst>
              <a:path w="5810250">
                <a:moveTo>
                  <a:pt x="0" y="0"/>
                </a:moveTo>
                <a:lnTo>
                  <a:pt x="5810250" y="0"/>
                </a:lnTo>
              </a:path>
            </a:pathLst>
          </a:custGeom>
          <a:ln w="1905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3" name="object 3"/>
          <p:cNvSpPr/>
          <p:nvPr/>
        </p:nvSpPr>
        <p:spPr>
          <a:xfrm>
            <a:off x="4121729" y="1042340"/>
            <a:ext cx="3961534" cy="0"/>
          </a:xfrm>
          <a:custGeom>
            <a:avLst/>
            <a:gdLst/>
            <a:ahLst/>
            <a:cxnLst/>
            <a:rect l="l" t="t" r="r" b="b"/>
            <a:pathLst>
              <a:path w="5810250">
                <a:moveTo>
                  <a:pt x="0" y="0"/>
                </a:moveTo>
                <a:lnTo>
                  <a:pt x="5810250" y="0"/>
                </a:lnTo>
              </a:path>
            </a:pathLst>
          </a:custGeom>
          <a:ln w="9537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4" name="object 4"/>
          <p:cNvSpPr/>
          <p:nvPr/>
        </p:nvSpPr>
        <p:spPr>
          <a:xfrm>
            <a:off x="4121727" y="1048835"/>
            <a:ext cx="3961534" cy="0"/>
          </a:xfrm>
          <a:custGeom>
            <a:avLst/>
            <a:gdLst/>
            <a:ahLst/>
            <a:cxnLst/>
            <a:rect l="l" t="t" r="r" b="b"/>
            <a:pathLst>
              <a:path w="5810250">
                <a:moveTo>
                  <a:pt x="0" y="0"/>
                </a:moveTo>
                <a:lnTo>
                  <a:pt x="581025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5" name="object 5"/>
          <p:cNvSpPr/>
          <p:nvPr/>
        </p:nvSpPr>
        <p:spPr>
          <a:xfrm>
            <a:off x="4121730" y="1039091"/>
            <a:ext cx="6494" cy="12989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0"/>
                </a:moveTo>
                <a:lnTo>
                  <a:pt x="0" y="19050"/>
                </a:lnTo>
                <a:lnTo>
                  <a:pt x="95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6" name="object 6"/>
          <p:cNvSpPr/>
          <p:nvPr/>
        </p:nvSpPr>
        <p:spPr>
          <a:xfrm>
            <a:off x="8076770" y="1039085"/>
            <a:ext cx="6494" cy="13422"/>
          </a:xfrm>
          <a:custGeom>
            <a:avLst/>
            <a:gdLst/>
            <a:ahLst/>
            <a:cxnLst/>
            <a:rect l="l" t="t" r="r" b="b"/>
            <a:pathLst>
              <a:path w="9525" h="19684">
                <a:moveTo>
                  <a:pt x="9525" y="0"/>
                </a:moveTo>
                <a:lnTo>
                  <a:pt x="0" y="9537"/>
                </a:lnTo>
                <a:lnTo>
                  <a:pt x="9525" y="19062"/>
                </a:lnTo>
                <a:lnTo>
                  <a:pt x="952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7" name="object 7"/>
          <p:cNvSpPr txBox="1"/>
          <p:nvPr/>
        </p:nvSpPr>
        <p:spPr>
          <a:xfrm>
            <a:off x="4126057" y="510887"/>
            <a:ext cx="287915" cy="46848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82259">
              <a:lnSpc>
                <a:spcPct val="116700"/>
              </a:lnSpc>
              <a:spcBef>
                <a:spcPts val="68"/>
              </a:spcBef>
            </a:pPr>
            <a:r>
              <a:rPr sz="511" b="1" dirty="0">
                <a:latin typeface="Tahoma"/>
                <a:cs typeface="Tahoma"/>
              </a:rPr>
              <a:t>From:  </a:t>
            </a:r>
            <a:r>
              <a:rPr sz="511" b="1" spc="-3" dirty="0">
                <a:latin typeface="Tahoma"/>
                <a:cs typeface="Tahoma"/>
              </a:rPr>
              <a:t>To:</a:t>
            </a:r>
            <a:endParaRPr sz="511" dirty="0">
              <a:latin typeface="Tahoma"/>
              <a:cs typeface="Tahoma"/>
            </a:endParaRPr>
          </a:p>
          <a:p>
            <a:pPr marL="8659" marR="3464">
              <a:lnSpc>
                <a:spcPct val="116700"/>
              </a:lnSpc>
            </a:pPr>
            <a:r>
              <a:rPr sz="511" b="1" spc="-3" dirty="0">
                <a:latin typeface="Tahoma"/>
                <a:cs typeface="Tahoma"/>
              </a:rPr>
              <a:t>Cc:  Subject:  Date:</a:t>
            </a:r>
            <a:endParaRPr sz="51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8478" y="510887"/>
            <a:ext cx="2276042" cy="46694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1731339">
              <a:lnSpc>
                <a:spcPct val="116700"/>
              </a:lnSpc>
              <a:spcBef>
                <a:spcPts val="68"/>
              </a:spcBef>
            </a:pPr>
            <a:r>
              <a:rPr sz="51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2"/>
              </a:rPr>
              <a:t>phd@fastmail.com </a:t>
            </a:r>
            <a:r>
              <a:rPr sz="511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511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Brown,</a:t>
            </a:r>
            <a:r>
              <a:rPr sz="511" u="sng" spc="-1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51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Richard</a:t>
            </a:r>
            <a:endParaRPr sz="511" dirty="0">
              <a:latin typeface="Tahoma"/>
              <a:cs typeface="Tahoma"/>
            </a:endParaRPr>
          </a:p>
          <a:p>
            <a:pPr marL="8659">
              <a:spcBef>
                <a:spcPts val="102"/>
              </a:spcBef>
            </a:pPr>
            <a:r>
              <a:rPr sz="51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Walls, </a:t>
            </a:r>
            <a:r>
              <a:rPr sz="511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Anica</a:t>
            </a:r>
            <a:r>
              <a:rPr sz="511" spc="-3" dirty="0">
                <a:latin typeface="Tahoma"/>
                <a:cs typeface="Tahoma"/>
              </a:rPr>
              <a:t>; </a:t>
            </a:r>
            <a:r>
              <a:rPr sz="511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Francina Stevenson</a:t>
            </a:r>
            <a:r>
              <a:rPr sz="511" spc="-3" dirty="0">
                <a:latin typeface="Tahoma"/>
                <a:cs typeface="Tahoma"/>
              </a:rPr>
              <a:t>; </a:t>
            </a:r>
            <a:r>
              <a:rPr sz="511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SEIU </a:t>
            </a:r>
            <a:r>
              <a:rPr sz="51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1000 Miguel Cordova</a:t>
            </a:r>
            <a:endParaRPr sz="511" dirty="0">
              <a:latin typeface="Tahoma"/>
              <a:cs typeface="Tahoma"/>
            </a:endParaRPr>
          </a:p>
          <a:p>
            <a:pPr marL="8659">
              <a:spcBef>
                <a:spcPts val="102"/>
              </a:spcBef>
            </a:pPr>
            <a:r>
              <a:rPr sz="511" dirty="0">
                <a:latin typeface="Tahoma"/>
                <a:cs typeface="Tahoma"/>
              </a:rPr>
              <a:t>CHANCELLOR"S OFFICE UNION MEMBERS 100% </a:t>
            </a:r>
            <a:r>
              <a:rPr sz="511" spc="-3" dirty="0">
                <a:latin typeface="Tahoma"/>
                <a:cs typeface="Tahoma"/>
              </a:rPr>
              <a:t>BEHIND PRESIDENT</a:t>
            </a:r>
            <a:r>
              <a:rPr sz="511" spc="-55" dirty="0">
                <a:latin typeface="Tahoma"/>
                <a:cs typeface="Tahoma"/>
              </a:rPr>
              <a:t> </a:t>
            </a:r>
            <a:r>
              <a:rPr sz="511" spc="-3" dirty="0">
                <a:latin typeface="Tahoma"/>
                <a:cs typeface="Tahoma"/>
              </a:rPr>
              <a:t>BROWN</a:t>
            </a:r>
            <a:endParaRPr sz="511" dirty="0">
              <a:latin typeface="Tahoma"/>
              <a:cs typeface="Tahoma"/>
            </a:endParaRPr>
          </a:p>
          <a:p>
            <a:pPr marL="8659">
              <a:spcBef>
                <a:spcPts val="102"/>
              </a:spcBef>
            </a:pPr>
            <a:r>
              <a:rPr sz="511" dirty="0">
                <a:latin typeface="Tahoma"/>
                <a:cs typeface="Tahoma"/>
              </a:rPr>
              <a:t>Wednesday, </a:t>
            </a:r>
            <a:r>
              <a:rPr sz="511" spc="-3" dirty="0">
                <a:latin typeface="Tahoma"/>
                <a:cs typeface="Tahoma"/>
              </a:rPr>
              <a:t>November </a:t>
            </a:r>
            <a:r>
              <a:rPr sz="511" dirty="0">
                <a:latin typeface="Tahoma"/>
                <a:cs typeface="Tahoma"/>
              </a:rPr>
              <a:t>3, 2021 8:47:37</a:t>
            </a:r>
            <a:r>
              <a:rPr sz="511" spc="-7" dirty="0">
                <a:latin typeface="Tahoma"/>
                <a:cs typeface="Tahoma"/>
              </a:rPr>
              <a:t> </a:t>
            </a:r>
            <a:r>
              <a:rPr sz="511" dirty="0">
                <a:latin typeface="Tahoma"/>
                <a:cs typeface="Tahoma"/>
              </a:rPr>
              <a:t>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13054" y="1212273"/>
            <a:ext cx="3952009" cy="4778447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818" spc="-3" dirty="0">
                <a:latin typeface="Times New Roman"/>
                <a:cs typeface="Times New Roman"/>
              </a:rPr>
              <a:t>Dear President</a:t>
            </a:r>
            <a:r>
              <a:rPr sz="818" spc="-65" dirty="0">
                <a:latin typeface="Times New Roman"/>
                <a:cs typeface="Times New Roman"/>
              </a:rPr>
              <a:t> </a:t>
            </a:r>
            <a:r>
              <a:rPr sz="818" dirty="0">
                <a:latin typeface="Times New Roman"/>
                <a:cs typeface="Times New Roman"/>
              </a:rPr>
              <a:t>Brown,</a:t>
            </a:r>
          </a:p>
          <a:p>
            <a:pPr>
              <a:lnSpc>
                <a:spcPct val="100000"/>
              </a:lnSpc>
            </a:pPr>
            <a:endParaRPr sz="818" dirty="0">
              <a:latin typeface="Times New Roman"/>
              <a:cs typeface="Times New Roman"/>
            </a:endParaRPr>
          </a:p>
          <a:p>
            <a:pPr marL="8659" marR="158890">
              <a:lnSpc>
                <a:spcPts val="920"/>
              </a:lnSpc>
            </a:pPr>
            <a:r>
              <a:rPr sz="818" spc="-3" dirty="0">
                <a:latin typeface="Times New Roman"/>
                <a:cs typeface="Times New Roman"/>
              </a:rPr>
              <a:t>On Nov </a:t>
            </a:r>
            <a:r>
              <a:rPr sz="818" dirty="0">
                <a:latin typeface="Times New Roman"/>
                <a:cs typeface="Times New Roman"/>
              </a:rPr>
              <a:t>1-2, 2021, I conducted a poll of </a:t>
            </a:r>
            <a:r>
              <a:rPr sz="818" spc="-3" dirty="0">
                <a:latin typeface="Times New Roman"/>
                <a:cs typeface="Times New Roman"/>
              </a:rPr>
              <a:t>SEIU1000 </a:t>
            </a:r>
            <a:r>
              <a:rPr sz="818" dirty="0">
                <a:latin typeface="Times New Roman"/>
                <a:cs typeface="Times New Roman"/>
              </a:rPr>
              <a:t>members </a:t>
            </a:r>
            <a:r>
              <a:rPr sz="818" spc="-3" dirty="0">
                <a:latin typeface="Times New Roman"/>
                <a:cs typeface="Times New Roman"/>
              </a:rPr>
              <a:t>who work </a:t>
            </a:r>
            <a:r>
              <a:rPr sz="818" dirty="0">
                <a:latin typeface="Times New Roman"/>
                <a:cs typeface="Times New Roman"/>
              </a:rPr>
              <a:t>at the Chancellor's  </a:t>
            </a:r>
            <a:r>
              <a:rPr sz="818" spc="-3" dirty="0">
                <a:latin typeface="Times New Roman"/>
                <a:cs typeface="Times New Roman"/>
              </a:rPr>
              <a:t>Office </a:t>
            </a:r>
            <a:r>
              <a:rPr sz="818" dirty="0">
                <a:latin typeface="Times New Roman"/>
                <a:cs typeface="Times New Roman"/>
              </a:rPr>
              <a:t>of the California Community Colleges. We are under </a:t>
            </a:r>
            <a:r>
              <a:rPr sz="818" spc="-3" dirty="0">
                <a:latin typeface="Times New Roman"/>
                <a:cs typeface="Times New Roman"/>
              </a:rPr>
              <a:t>DLC </a:t>
            </a:r>
            <a:r>
              <a:rPr sz="818" dirty="0">
                <a:latin typeface="Times New Roman"/>
                <a:cs typeface="Times New Roman"/>
              </a:rPr>
              <a:t>794. </a:t>
            </a:r>
            <a:r>
              <a:rPr sz="818" dirty="0">
                <a:latin typeface="Times New Roman"/>
                <a:cs typeface="Times New Roman"/>
              </a:rPr>
              <a:t>I am the only job  </a:t>
            </a:r>
            <a:r>
              <a:rPr sz="818" spc="-3" dirty="0">
                <a:latin typeface="Times New Roman"/>
                <a:cs typeface="Times New Roman"/>
              </a:rPr>
              <a:t>steward </a:t>
            </a:r>
            <a:r>
              <a:rPr sz="818" dirty="0">
                <a:latin typeface="Times New Roman"/>
                <a:cs typeface="Times New Roman"/>
              </a:rPr>
              <a:t>at that job</a:t>
            </a:r>
            <a:r>
              <a:rPr sz="818" spc="-3" dirty="0">
                <a:latin typeface="Times New Roman"/>
                <a:cs typeface="Times New Roman"/>
              </a:rPr>
              <a:t> site.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784" dirty="0">
              <a:latin typeface="Times New Roman"/>
              <a:cs typeface="Times New Roman"/>
            </a:endParaRPr>
          </a:p>
          <a:p>
            <a:pPr marL="8659" marR="56283">
              <a:lnSpc>
                <a:spcPts val="920"/>
              </a:lnSpc>
            </a:pP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Should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the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portion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of the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SEIU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1000 Board of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Directors who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are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subverting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President 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Richard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Brown's reform agenda: 1)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Stop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their interference and 2)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Respect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the voting 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will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of the members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who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elected President Brown to carry out the reforms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he promised 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to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enact?</a:t>
            </a:r>
            <a:endParaRPr sz="818" dirty="0">
              <a:latin typeface="Times New Roman"/>
              <a:cs typeface="Times New Roman"/>
            </a:endParaRPr>
          </a:p>
          <a:p>
            <a:pPr marL="268425">
              <a:lnSpc>
                <a:spcPts val="951"/>
              </a:lnSpc>
              <a:spcBef>
                <a:spcPts val="736"/>
              </a:spcBef>
            </a:pPr>
            <a:r>
              <a:rPr sz="818" b="1" spc="-3" dirty="0">
                <a:solidFill>
                  <a:srgbClr val="FF0000"/>
                </a:solidFill>
                <a:latin typeface="Times New Roman"/>
                <a:cs typeface="Times New Roman"/>
              </a:rPr>
              <a:t>YES </a:t>
            </a:r>
            <a:r>
              <a:rPr sz="818" b="1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818" b="1" spc="-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18" b="1" dirty="0">
                <a:solidFill>
                  <a:srgbClr val="FF0000"/>
                </a:solidFill>
                <a:latin typeface="Times New Roman"/>
                <a:cs typeface="Times New Roman"/>
              </a:rPr>
              <a:t>100%</a:t>
            </a:r>
            <a:endParaRPr sz="818" dirty="0">
              <a:latin typeface="Times New Roman"/>
              <a:cs typeface="Times New Roman"/>
            </a:endParaRPr>
          </a:p>
          <a:p>
            <a:pPr marL="268425">
              <a:lnSpc>
                <a:spcPts val="951"/>
              </a:lnSpc>
            </a:pPr>
            <a:r>
              <a:rPr sz="818" spc="-3" dirty="0">
                <a:latin typeface="Times New Roman"/>
                <a:cs typeface="Times New Roman"/>
              </a:rPr>
              <a:t>NO </a:t>
            </a:r>
            <a:r>
              <a:rPr sz="818" dirty="0">
                <a:latin typeface="Times New Roman"/>
                <a:cs typeface="Times New Roman"/>
              </a:rPr>
              <a:t>=</a:t>
            </a:r>
            <a:r>
              <a:rPr sz="818" spc="3" dirty="0">
                <a:latin typeface="Times New Roman"/>
                <a:cs typeface="Times New Roman"/>
              </a:rPr>
              <a:t> </a:t>
            </a:r>
            <a:r>
              <a:rPr sz="818" dirty="0">
                <a:latin typeface="Times New Roman"/>
                <a:cs typeface="Times New Roman"/>
              </a:rPr>
              <a:t>0%</a:t>
            </a:r>
          </a:p>
          <a:p>
            <a:pPr>
              <a:lnSpc>
                <a:spcPct val="100000"/>
              </a:lnSpc>
            </a:pPr>
            <a:endParaRPr sz="886" dirty="0">
              <a:latin typeface="Times New Roman"/>
              <a:cs typeface="Times New Roman"/>
            </a:endParaRPr>
          </a:p>
          <a:p>
            <a:pPr marL="8659" marR="127285">
              <a:lnSpc>
                <a:spcPts val="920"/>
              </a:lnSpc>
              <a:spcBef>
                <a:spcPts val="740"/>
              </a:spcBef>
            </a:pP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Going forward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should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the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DLC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794 President and Bargaining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Unit Chair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consult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with  union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members on matters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pending before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the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SEIU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1000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board,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in order to get their  advice on 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how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to</a:t>
            </a:r>
            <a:r>
              <a:rPr sz="818" b="1" spc="-3" dirty="0">
                <a:solidFill>
                  <a:srgbClr val="8000FF"/>
                </a:solidFill>
                <a:latin typeface="Times New Roman"/>
                <a:cs typeface="Times New Roman"/>
              </a:rPr>
              <a:t> </a:t>
            </a:r>
            <a:r>
              <a:rPr sz="818" b="1" dirty="0">
                <a:solidFill>
                  <a:srgbClr val="8000FF"/>
                </a:solidFill>
                <a:latin typeface="Times New Roman"/>
                <a:cs typeface="Times New Roman"/>
              </a:rPr>
              <a:t>vote?</a:t>
            </a:r>
            <a:endParaRPr sz="818" dirty="0">
              <a:latin typeface="Times New Roman"/>
              <a:cs typeface="Times New Roman"/>
            </a:endParaRPr>
          </a:p>
          <a:p>
            <a:pPr marL="268425">
              <a:lnSpc>
                <a:spcPts val="951"/>
              </a:lnSpc>
              <a:spcBef>
                <a:spcPts val="736"/>
              </a:spcBef>
            </a:pPr>
            <a:r>
              <a:rPr sz="818" b="1" spc="-3" dirty="0">
                <a:solidFill>
                  <a:srgbClr val="FF0000"/>
                </a:solidFill>
                <a:latin typeface="Times New Roman"/>
                <a:cs typeface="Times New Roman"/>
              </a:rPr>
              <a:t>YES </a:t>
            </a:r>
            <a:r>
              <a:rPr sz="818" b="1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818" b="1" spc="-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18" b="1" dirty="0">
                <a:solidFill>
                  <a:srgbClr val="FF0000"/>
                </a:solidFill>
                <a:latin typeface="Times New Roman"/>
                <a:cs typeface="Times New Roman"/>
              </a:rPr>
              <a:t>100%</a:t>
            </a:r>
            <a:endParaRPr sz="818" dirty="0">
              <a:latin typeface="Times New Roman"/>
              <a:cs typeface="Times New Roman"/>
            </a:endParaRPr>
          </a:p>
          <a:p>
            <a:pPr marL="268425">
              <a:lnSpc>
                <a:spcPts val="951"/>
              </a:lnSpc>
            </a:pPr>
            <a:r>
              <a:rPr sz="818" spc="-3" dirty="0">
                <a:latin typeface="Times New Roman"/>
                <a:cs typeface="Times New Roman"/>
              </a:rPr>
              <a:t>NO </a:t>
            </a:r>
            <a:r>
              <a:rPr sz="818" dirty="0">
                <a:latin typeface="Times New Roman"/>
                <a:cs typeface="Times New Roman"/>
              </a:rPr>
              <a:t>=</a:t>
            </a:r>
            <a:r>
              <a:rPr sz="818" spc="3" dirty="0">
                <a:latin typeface="Times New Roman"/>
                <a:cs typeface="Times New Roman"/>
              </a:rPr>
              <a:t> </a:t>
            </a:r>
            <a:r>
              <a:rPr sz="818" dirty="0">
                <a:latin typeface="Times New Roman"/>
                <a:cs typeface="Times New Roman"/>
              </a:rPr>
              <a:t>0%</a:t>
            </a:r>
          </a:p>
          <a:p>
            <a:pPr>
              <a:lnSpc>
                <a:spcPct val="100000"/>
              </a:lnSpc>
            </a:pPr>
            <a:endParaRPr sz="886" dirty="0">
              <a:latin typeface="Times New Roman"/>
              <a:cs typeface="Times New Roman"/>
            </a:endParaRPr>
          </a:p>
          <a:p>
            <a:pPr marL="8659" marR="166250">
              <a:lnSpc>
                <a:spcPts val="920"/>
              </a:lnSpc>
              <a:spcBef>
                <a:spcPts val="740"/>
              </a:spcBef>
            </a:pPr>
            <a:r>
              <a:rPr sz="818" dirty="0">
                <a:latin typeface="Times New Roman"/>
                <a:cs typeface="Times New Roman"/>
              </a:rPr>
              <a:t>These results are consistent </a:t>
            </a:r>
            <a:r>
              <a:rPr sz="818" spc="-3" dirty="0">
                <a:latin typeface="Times New Roman"/>
                <a:cs typeface="Times New Roman"/>
              </a:rPr>
              <a:t>with </a:t>
            </a:r>
            <a:r>
              <a:rPr sz="818" dirty="0">
                <a:latin typeface="Times New Roman"/>
                <a:cs typeface="Times New Roman"/>
              </a:rPr>
              <a:t>those reported by </a:t>
            </a:r>
            <a:r>
              <a:rPr sz="818" spc="-3" dirty="0">
                <a:latin typeface="Times New Roman"/>
                <a:cs typeface="Times New Roman"/>
              </a:rPr>
              <a:t>DLC </a:t>
            </a:r>
            <a:r>
              <a:rPr sz="818" dirty="0">
                <a:latin typeface="Times New Roman"/>
                <a:cs typeface="Times New Roman"/>
              </a:rPr>
              <a:t>785 </a:t>
            </a:r>
            <a:r>
              <a:rPr sz="818" spc="-3" dirty="0">
                <a:latin typeface="Times New Roman"/>
                <a:cs typeface="Times New Roman"/>
              </a:rPr>
              <a:t>President </a:t>
            </a:r>
            <a:r>
              <a:rPr sz="818" dirty="0">
                <a:latin typeface="Times New Roman"/>
                <a:cs typeface="Times New Roman"/>
              </a:rPr>
              <a:t>Wanda </a:t>
            </a:r>
            <a:r>
              <a:rPr sz="818" spc="-3" dirty="0">
                <a:latin typeface="Times New Roman"/>
                <a:cs typeface="Times New Roman"/>
              </a:rPr>
              <a:t>Yanez.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 </a:t>
            </a:r>
            <a:r>
              <a:rPr sz="818" spc="-3" dirty="0">
                <a:latin typeface="Times New Roman"/>
                <a:cs typeface="Times New Roman"/>
              </a:rPr>
              <a:t>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polled all nine of her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stewards,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all nine did not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support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effort to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subvert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your </a:t>
            </a:r>
            <a:r>
              <a:rPr sz="818" dirty="0">
                <a:latin typeface="Times New Roman"/>
                <a:cs typeface="Times New Roman"/>
              </a:rPr>
              <a:t>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leadership and undo the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will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the members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who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elected</a:t>
            </a:r>
            <a:r>
              <a:rPr sz="818" u="sng" spc="-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you</a:t>
            </a:r>
            <a:r>
              <a:rPr sz="818" spc="-3" dirty="0">
                <a:latin typeface="Times New Roman"/>
                <a:cs typeface="Times New Roman"/>
              </a:rPr>
              <a:t>.</a:t>
            </a:r>
            <a:endParaRPr sz="818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784" dirty="0">
              <a:latin typeface="Times New Roman"/>
              <a:cs typeface="Times New Roman"/>
            </a:endParaRPr>
          </a:p>
          <a:p>
            <a:pPr marL="8659" marR="3896">
              <a:lnSpc>
                <a:spcPts val="920"/>
              </a:lnSpc>
            </a:pPr>
            <a:r>
              <a:rPr sz="818" spc="-3" dirty="0">
                <a:latin typeface="Times New Roman"/>
                <a:cs typeface="Times New Roman"/>
              </a:rPr>
              <a:t>Our </a:t>
            </a:r>
            <a:r>
              <a:rPr sz="818" dirty="0">
                <a:latin typeface="Times New Roman"/>
                <a:cs typeface="Times New Roman"/>
              </a:rPr>
              <a:t>job </a:t>
            </a:r>
            <a:r>
              <a:rPr sz="818" spc="-3" dirty="0">
                <a:latin typeface="Times New Roman"/>
                <a:cs typeface="Times New Roman"/>
              </a:rPr>
              <a:t>site </a:t>
            </a:r>
            <a:r>
              <a:rPr sz="818" dirty="0">
                <a:latin typeface="Times New Roman"/>
                <a:cs typeface="Times New Roman"/>
              </a:rPr>
              <a:t>plans to reach out to our </a:t>
            </a:r>
            <a:r>
              <a:rPr sz="818" spc="-3" dirty="0">
                <a:latin typeface="Times New Roman"/>
                <a:cs typeface="Times New Roman"/>
              </a:rPr>
              <a:t>DLC </a:t>
            </a:r>
            <a:r>
              <a:rPr sz="818" dirty="0">
                <a:latin typeface="Times New Roman"/>
                <a:cs typeface="Times New Roman"/>
              </a:rPr>
              <a:t>leadership, to request </a:t>
            </a:r>
            <a:r>
              <a:rPr sz="818" spc="-3" dirty="0">
                <a:latin typeface="Times New Roman"/>
                <a:cs typeface="Times New Roman"/>
              </a:rPr>
              <a:t>we </a:t>
            </a:r>
            <a:r>
              <a:rPr sz="818" dirty="0">
                <a:latin typeface="Times New Roman"/>
                <a:cs typeface="Times New Roman"/>
              </a:rPr>
              <a:t>be informed of board  agendas in advance </a:t>
            </a:r>
            <a:r>
              <a:rPr sz="818" spc="-3" dirty="0">
                <a:latin typeface="Times New Roman"/>
                <a:cs typeface="Times New Roman"/>
              </a:rPr>
              <a:t>so </a:t>
            </a:r>
            <a:r>
              <a:rPr sz="818" dirty="0">
                <a:latin typeface="Times New Roman"/>
                <a:cs typeface="Times New Roman"/>
              </a:rPr>
              <a:t>that </a:t>
            </a:r>
            <a:r>
              <a:rPr sz="818" spc="-3" dirty="0">
                <a:latin typeface="Times New Roman"/>
                <a:cs typeface="Times New Roman"/>
              </a:rPr>
              <a:t>we </a:t>
            </a:r>
            <a:r>
              <a:rPr sz="818" dirty="0">
                <a:latin typeface="Times New Roman"/>
                <a:cs typeface="Times New Roman"/>
              </a:rPr>
              <a:t>can conduct </a:t>
            </a:r>
            <a:r>
              <a:rPr sz="818" spc="-3" dirty="0">
                <a:latin typeface="Times New Roman"/>
                <a:cs typeface="Times New Roman"/>
              </a:rPr>
              <a:t>similar </a:t>
            </a:r>
            <a:r>
              <a:rPr sz="818" dirty="0">
                <a:latin typeface="Times New Roman"/>
                <a:cs typeface="Times New Roman"/>
              </a:rPr>
              <a:t>polls, and then advise them how </a:t>
            </a:r>
            <a:r>
              <a:rPr sz="818" spc="-3" dirty="0">
                <a:latin typeface="Times New Roman"/>
                <a:cs typeface="Times New Roman"/>
              </a:rPr>
              <a:t>we </a:t>
            </a:r>
            <a:r>
              <a:rPr sz="818" dirty="0">
                <a:latin typeface="Times New Roman"/>
                <a:cs typeface="Times New Roman"/>
              </a:rPr>
              <a:t>believe  they </a:t>
            </a:r>
            <a:r>
              <a:rPr sz="818" spc="-3" dirty="0">
                <a:latin typeface="Times New Roman"/>
                <a:cs typeface="Times New Roman"/>
              </a:rPr>
              <a:t>should</a:t>
            </a:r>
            <a:r>
              <a:rPr sz="818" spc="-7" dirty="0">
                <a:latin typeface="Times New Roman"/>
                <a:cs typeface="Times New Roman"/>
              </a:rPr>
              <a:t> </a:t>
            </a:r>
            <a:r>
              <a:rPr sz="818" dirty="0">
                <a:latin typeface="Times New Roman"/>
                <a:cs typeface="Times New Roman"/>
              </a:rPr>
              <a:t>vote.</a:t>
            </a:r>
          </a:p>
          <a:p>
            <a:pPr>
              <a:spcBef>
                <a:spcPts val="17"/>
              </a:spcBef>
            </a:pPr>
            <a:endParaRPr sz="784" dirty="0">
              <a:latin typeface="Times New Roman"/>
              <a:cs typeface="Times New Roman"/>
            </a:endParaRPr>
          </a:p>
          <a:p>
            <a:pPr marL="8659" marR="3464">
              <a:lnSpc>
                <a:spcPts val="920"/>
              </a:lnSpc>
            </a:pPr>
            <a:r>
              <a:rPr sz="818" dirty="0">
                <a:latin typeface="Times New Roman"/>
                <a:cs typeface="Times New Roman"/>
              </a:rPr>
              <a:t>With your permission I </a:t>
            </a:r>
            <a:r>
              <a:rPr sz="818" spc="-3" dirty="0">
                <a:latin typeface="Times New Roman"/>
                <a:cs typeface="Times New Roman"/>
              </a:rPr>
              <a:t>would </a:t>
            </a:r>
            <a:r>
              <a:rPr sz="818" dirty="0">
                <a:latin typeface="Times New Roman"/>
                <a:cs typeface="Times New Roman"/>
              </a:rPr>
              <a:t>like to briefly </a:t>
            </a:r>
            <a:r>
              <a:rPr sz="818" spc="-3" dirty="0">
                <a:latin typeface="Times New Roman"/>
                <a:cs typeface="Times New Roman"/>
              </a:rPr>
              <a:t>share </a:t>
            </a:r>
            <a:r>
              <a:rPr sz="818" dirty="0">
                <a:latin typeface="Times New Roman"/>
                <a:cs typeface="Times New Roman"/>
              </a:rPr>
              <a:t>these polling results at your meeting  tonight, </a:t>
            </a:r>
            <a:r>
              <a:rPr sz="818" spc="-3" dirty="0">
                <a:latin typeface="Times New Roman"/>
                <a:cs typeface="Times New Roman"/>
              </a:rPr>
              <a:t>when </a:t>
            </a:r>
            <a:r>
              <a:rPr sz="818" dirty="0">
                <a:latin typeface="Times New Roman"/>
                <a:cs typeface="Times New Roman"/>
              </a:rPr>
              <a:t>it is my turn to </a:t>
            </a:r>
            <a:r>
              <a:rPr sz="818" spc="-3" dirty="0">
                <a:latin typeface="Times New Roman"/>
                <a:cs typeface="Times New Roman"/>
              </a:rPr>
              <a:t>speak </a:t>
            </a:r>
            <a:r>
              <a:rPr sz="818" dirty="0">
                <a:latin typeface="Times New Roman"/>
                <a:cs typeface="Times New Roman"/>
              </a:rPr>
              <a:t>during the open forum. I believe this is an essential</a:t>
            </a:r>
            <a:r>
              <a:rPr sz="818" spc="-61" dirty="0">
                <a:latin typeface="Times New Roman"/>
                <a:cs typeface="Times New Roman"/>
              </a:rPr>
              <a:t> </a:t>
            </a:r>
            <a:r>
              <a:rPr sz="818" dirty="0">
                <a:latin typeface="Times New Roman"/>
                <a:cs typeface="Times New Roman"/>
              </a:rPr>
              <a:t>model  all </a:t>
            </a:r>
            <a:r>
              <a:rPr sz="818" spc="-3" dirty="0">
                <a:latin typeface="Times New Roman"/>
                <a:cs typeface="Times New Roman"/>
              </a:rPr>
              <a:t>DLC's should </a:t>
            </a:r>
            <a:r>
              <a:rPr sz="818" dirty="0">
                <a:latin typeface="Times New Roman"/>
                <a:cs typeface="Times New Roman"/>
              </a:rPr>
              <a:t>adopt---listen to the members, and do as they direct. </a:t>
            </a:r>
            <a:r>
              <a:rPr sz="818" dirty="0">
                <a:latin typeface="Times New Roman"/>
                <a:cs typeface="Times New Roman"/>
              </a:rPr>
              <a:t>(NOTE: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 registered for </a:t>
            </a:r>
            <a:r>
              <a:rPr sz="818" dirty="0">
                <a:latin typeface="Times New Roman"/>
                <a:cs typeface="Times New Roman"/>
              </a:rPr>
              <a:t>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tonight's meeting but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 </a:t>
            </a:r>
            <a:r>
              <a:rPr sz="818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far I have not received a participation</a:t>
            </a:r>
            <a:r>
              <a:rPr sz="818" u="sng" spc="-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18" u="sng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</a:t>
            </a:r>
            <a:r>
              <a:rPr sz="818" spc="-3" dirty="0">
                <a:latin typeface="Times New Roman"/>
                <a:cs typeface="Times New Roman"/>
              </a:rPr>
              <a:t>).</a:t>
            </a:r>
            <a:endParaRPr sz="818" dirty="0">
              <a:latin typeface="Times New Roman"/>
              <a:cs typeface="Times New Roman"/>
            </a:endParaRPr>
          </a:p>
          <a:p>
            <a:pPr marL="8659" marR="3129745">
              <a:lnSpc>
                <a:spcPts val="1841"/>
              </a:lnSpc>
              <a:spcBef>
                <a:spcPts val="184"/>
              </a:spcBef>
            </a:pPr>
            <a:r>
              <a:rPr sz="818" dirty="0">
                <a:latin typeface="Times New Roman"/>
                <a:cs typeface="Times New Roman"/>
              </a:rPr>
              <a:t>Respectfully</a:t>
            </a:r>
            <a:r>
              <a:rPr sz="818" spc="-68" dirty="0">
                <a:latin typeface="Times New Roman"/>
                <a:cs typeface="Times New Roman"/>
              </a:rPr>
              <a:t> </a:t>
            </a:r>
            <a:r>
              <a:rPr sz="818" dirty="0">
                <a:latin typeface="Times New Roman"/>
                <a:cs typeface="Times New Roman"/>
              </a:rPr>
              <a:t>yours,  Eric</a:t>
            </a:r>
          </a:p>
          <a:p>
            <a:pPr marL="8659">
              <a:spcBef>
                <a:spcPts val="655"/>
              </a:spcBef>
            </a:pPr>
            <a:r>
              <a:rPr sz="818" dirty="0">
                <a:latin typeface="Times New Roman"/>
                <a:cs typeface="Times New Roman"/>
              </a:rPr>
              <a:t>Eric L. </a:t>
            </a:r>
            <a:r>
              <a:rPr sz="818" spc="-3" dirty="0">
                <a:latin typeface="Times New Roman"/>
                <a:cs typeface="Times New Roman"/>
              </a:rPr>
              <a:t>Nelson,</a:t>
            </a:r>
            <a:r>
              <a:rPr sz="818" spc="-7" dirty="0">
                <a:latin typeface="Times New Roman"/>
                <a:cs typeface="Times New Roman"/>
              </a:rPr>
              <a:t> </a:t>
            </a:r>
            <a:r>
              <a:rPr sz="818" spc="-3" dirty="0">
                <a:latin typeface="Times New Roman"/>
                <a:cs typeface="Times New Roman"/>
              </a:rPr>
              <a:t>Ph.D.</a:t>
            </a:r>
            <a:endParaRPr sz="818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51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t="50811" r="8654" b="6524"/>
          <a:stretch/>
        </p:blipFill>
        <p:spPr>
          <a:xfrm>
            <a:off x="1811215" y="580293"/>
            <a:ext cx="7342021" cy="56886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7389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t="13855" r="8654" b="51056"/>
          <a:stretch/>
        </p:blipFill>
        <p:spPr>
          <a:xfrm>
            <a:off x="2457938" y="589085"/>
            <a:ext cx="6703646" cy="5679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936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6" t="5637" r="7816" b="54167"/>
          <a:stretch/>
        </p:blipFill>
        <p:spPr>
          <a:xfrm>
            <a:off x="1919653" y="601988"/>
            <a:ext cx="8112369" cy="56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6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3262" y="0"/>
            <a:ext cx="88454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872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0"/>
            <a:ext cx="6650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8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298938"/>
            <a:ext cx="6339254" cy="60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sz="5400" b="1" dirty="0" smtClean="0">
                <a:solidFill>
                  <a:schemeClr val="accent1"/>
                </a:solidFill>
              </a:rPr>
              <a:t>CSEA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chemeClr val="accent4"/>
                </a:solidFill>
              </a:rPr>
              <a:t>Member Benefits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707" y="2705704"/>
            <a:ext cx="7411221" cy="29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09" y="694531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6" name="Content Placeholder 5" descr="Banner carousel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794"/>
            <a:ext cx="91440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7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0% interest</a:t>
            </a:r>
            <a:endParaRPr lang="en-US" dirty="0"/>
          </a:p>
        </p:txBody>
      </p:sp>
      <p:pic>
        <p:nvPicPr>
          <p:cNvPr id="4" name="Content Placeholder 3" descr="Banner carouse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072481"/>
            <a:ext cx="84201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2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2906</Words>
  <Application>Microsoft Office PowerPoint</Application>
  <PresentationFormat>Widescreen</PresentationFormat>
  <Paragraphs>196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Helvetica</vt:lpstr>
      <vt:lpstr>Lucida Sans</vt:lpstr>
      <vt:lpstr>Palatino Linotype</vt:lpstr>
      <vt:lpstr>Roboto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CSEA         Member Benefits</vt:lpstr>
      <vt:lpstr>                        </vt:lpstr>
      <vt:lpstr>                        0% interest</vt:lpstr>
      <vt:lpstr> Pay over 18 months. Payroll deduction.</vt:lpstr>
      <vt:lpstr>Gift now,</vt:lpstr>
      <vt:lpstr>  </vt:lpstr>
      <vt:lpstr>                       Relax &amp; Surf </vt:lpstr>
      <vt:lpstr>Appliances                         T.V.s</vt:lpstr>
      <vt:lpstr>                                      For more information                      www.calcsea.org                      Member Benefits                         916-326-4283</vt:lpstr>
      <vt:lpstr>PowerPoint Presentation</vt:lpstr>
      <vt:lpstr>PowerPoint Presentation</vt:lpstr>
      <vt:lpstr>PowerPoint Presentation</vt:lpstr>
      <vt:lpstr>THE HATERS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SEIU Local 1000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Snodgrass, Donna</dc:creator>
  <cp:lastModifiedBy>Brown, Richard</cp:lastModifiedBy>
  <cp:revision>63</cp:revision>
  <cp:lastPrinted>2021-11-03T16:01:20Z</cp:lastPrinted>
  <dcterms:created xsi:type="dcterms:W3CDTF">2021-11-02T21:35:12Z</dcterms:created>
  <dcterms:modified xsi:type="dcterms:W3CDTF">2021-11-04T00:51:44Z</dcterms:modified>
</cp:coreProperties>
</file>